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927" r:id="rId2"/>
    <p:sldId id="1913" r:id="rId3"/>
    <p:sldId id="758" r:id="rId4"/>
    <p:sldId id="1904" r:id="rId5"/>
    <p:sldId id="1901" r:id="rId6"/>
    <p:sldId id="1890" r:id="rId7"/>
    <p:sldId id="752" r:id="rId8"/>
    <p:sldId id="501" r:id="rId9"/>
    <p:sldId id="1930" r:id="rId10"/>
    <p:sldId id="1924" r:id="rId11"/>
    <p:sldId id="1925" r:id="rId12"/>
    <p:sldId id="1928" r:id="rId13"/>
    <p:sldId id="1921" r:id="rId14"/>
    <p:sldId id="1926" r:id="rId15"/>
    <p:sldId id="748" r:id="rId16"/>
    <p:sldId id="747" r:id="rId17"/>
    <p:sldId id="744" r:id="rId18"/>
  </p:sldIdLst>
  <p:sldSz cx="12192000" cy="6858000"/>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2" d="100"/>
          <a:sy n="162" d="100"/>
        </p:scale>
        <p:origin x="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239B2-06F3-4BF0-A3E2-24247E6FC084}" type="doc">
      <dgm:prSet loTypeId="urn:microsoft.com/office/officeart/2005/8/layout/chevron1" loCatId="process" qsTypeId="urn:microsoft.com/office/officeart/2005/8/quickstyle/simple1" qsCatId="simple" csTypeId="urn:microsoft.com/office/officeart/2005/8/colors/colorful5" csCatId="colorful" phldr="1"/>
      <dgm:spPr/>
    </dgm:pt>
    <dgm:pt modelId="{D507AAB9-AEB7-41A1-A11C-2376929CE056}">
      <dgm:prSet phldrT="[Text]"/>
      <dgm:spPr/>
      <dgm:t>
        <a:bodyPr/>
        <a:lstStyle/>
        <a:p>
          <a:r>
            <a:rPr lang="sv-SE" dirty="0"/>
            <a:t>Köp</a:t>
          </a:r>
        </a:p>
      </dgm:t>
    </dgm:pt>
    <dgm:pt modelId="{FBF1EC4D-4A21-423C-A5F6-6AC5DBFAE56F}" type="parTrans" cxnId="{01032A52-58B5-4BF6-98DC-1AA32C5E3012}">
      <dgm:prSet/>
      <dgm:spPr/>
      <dgm:t>
        <a:bodyPr/>
        <a:lstStyle/>
        <a:p>
          <a:endParaRPr lang="sv-SE"/>
        </a:p>
      </dgm:t>
    </dgm:pt>
    <dgm:pt modelId="{07D33C13-E7B5-4618-9267-224F5E5A218B}" type="sibTrans" cxnId="{01032A52-58B5-4BF6-98DC-1AA32C5E3012}">
      <dgm:prSet/>
      <dgm:spPr/>
      <dgm:t>
        <a:bodyPr/>
        <a:lstStyle/>
        <a:p>
          <a:endParaRPr lang="sv-SE"/>
        </a:p>
      </dgm:t>
    </dgm:pt>
    <dgm:pt modelId="{FC5E54E3-1EFB-4EEA-9A5E-CF01C70008B8}">
      <dgm:prSet phldrT="[Text]"/>
      <dgm:spPr/>
      <dgm:t>
        <a:bodyPr/>
        <a:lstStyle/>
        <a:p>
          <a:r>
            <a:rPr lang="sv-SE" dirty="0"/>
            <a:t>År 1</a:t>
          </a:r>
        </a:p>
      </dgm:t>
    </dgm:pt>
    <dgm:pt modelId="{36485083-F892-4464-8296-39A8EC9E5353}" type="parTrans" cxnId="{427A0D42-E1EB-4D66-85F7-CB6C17AF809E}">
      <dgm:prSet/>
      <dgm:spPr/>
      <dgm:t>
        <a:bodyPr/>
        <a:lstStyle/>
        <a:p>
          <a:endParaRPr lang="sv-SE"/>
        </a:p>
      </dgm:t>
    </dgm:pt>
    <dgm:pt modelId="{A16E3BEA-9BD1-4387-809D-5CF362239354}" type="sibTrans" cxnId="{427A0D42-E1EB-4D66-85F7-CB6C17AF809E}">
      <dgm:prSet/>
      <dgm:spPr/>
      <dgm:t>
        <a:bodyPr/>
        <a:lstStyle/>
        <a:p>
          <a:endParaRPr lang="sv-SE"/>
        </a:p>
      </dgm:t>
    </dgm:pt>
    <dgm:pt modelId="{35248189-E94E-472E-9B09-481F3CF6B9DC}">
      <dgm:prSet phldrT="[Text]"/>
      <dgm:spPr/>
      <dgm:t>
        <a:bodyPr/>
        <a:lstStyle/>
        <a:p>
          <a:r>
            <a:rPr lang="sv-SE" dirty="0"/>
            <a:t>År 2</a:t>
          </a:r>
        </a:p>
      </dgm:t>
    </dgm:pt>
    <dgm:pt modelId="{B7DBB79D-3D89-41A6-AD82-10A1EDAAB7C4}" type="parTrans" cxnId="{5511674B-6779-4ED2-8116-15E76FA5952E}">
      <dgm:prSet/>
      <dgm:spPr/>
      <dgm:t>
        <a:bodyPr/>
        <a:lstStyle/>
        <a:p>
          <a:endParaRPr lang="sv-SE"/>
        </a:p>
      </dgm:t>
    </dgm:pt>
    <dgm:pt modelId="{9D9DBA85-415E-44F5-A0E8-4A5A1754A980}" type="sibTrans" cxnId="{5511674B-6779-4ED2-8116-15E76FA5952E}">
      <dgm:prSet/>
      <dgm:spPr/>
      <dgm:t>
        <a:bodyPr/>
        <a:lstStyle/>
        <a:p>
          <a:endParaRPr lang="sv-SE"/>
        </a:p>
      </dgm:t>
    </dgm:pt>
    <dgm:pt modelId="{84BAE77E-3B9A-442B-9DBF-BB5370068AAD}">
      <dgm:prSet phldrT="[Text]"/>
      <dgm:spPr/>
      <dgm:t>
        <a:bodyPr/>
        <a:lstStyle/>
        <a:p>
          <a:r>
            <a:rPr lang="sv-SE" dirty="0"/>
            <a:t>År 3</a:t>
          </a:r>
        </a:p>
      </dgm:t>
    </dgm:pt>
    <dgm:pt modelId="{48D143BA-E0A6-4033-89A9-B5A98424247F}" type="parTrans" cxnId="{4824AB11-D987-476F-B49B-37E791976F4D}">
      <dgm:prSet/>
      <dgm:spPr/>
      <dgm:t>
        <a:bodyPr/>
        <a:lstStyle/>
        <a:p>
          <a:endParaRPr lang="sv-SE"/>
        </a:p>
      </dgm:t>
    </dgm:pt>
    <dgm:pt modelId="{4C9C01DF-E9CE-43B4-9E57-DD25F1BBB0E8}" type="sibTrans" cxnId="{4824AB11-D987-476F-B49B-37E791976F4D}">
      <dgm:prSet/>
      <dgm:spPr/>
      <dgm:t>
        <a:bodyPr/>
        <a:lstStyle/>
        <a:p>
          <a:endParaRPr lang="sv-SE"/>
        </a:p>
      </dgm:t>
    </dgm:pt>
    <dgm:pt modelId="{E111BEC9-A304-4478-921B-8FE3AFE3DD88}">
      <dgm:prSet phldrT="[Text]"/>
      <dgm:spPr/>
      <dgm:t>
        <a:bodyPr/>
        <a:lstStyle/>
        <a:p>
          <a:r>
            <a:rPr lang="sv-SE" dirty="0"/>
            <a:t>År 4</a:t>
          </a:r>
        </a:p>
      </dgm:t>
    </dgm:pt>
    <dgm:pt modelId="{38C9EA66-D1DE-4F8D-AA00-87D678A09EF6}" type="parTrans" cxnId="{15B25A92-EC26-430F-8FF7-C917ADC1A1E6}">
      <dgm:prSet/>
      <dgm:spPr/>
      <dgm:t>
        <a:bodyPr/>
        <a:lstStyle/>
        <a:p>
          <a:endParaRPr lang="sv-SE"/>
        </a:p>
      </dgm:t>
    </dgm:pt>
    <dgm:pt modelId="{E6E8142C-725C-4B96-A8E3-ED42840F5381}" type="sibTrans" cxnId="{15B25A92-EC26-430F-8FF7-C917ADC1A1E6}">
      <dgm:prSet/>
      <dgm:spPr/>
      <dgm:t>
        <a:bodyPr/>
        <a:lstStyle/>
        <a:p>
          <a:endParaRPr lang="sv-SE"/>
        </a:p>
      </dgm:t>
    </dgm:pt>
    <dgm:pt modelId="{E82BFF13-DB72-4623-9717-D3678C1132C9}">
      <dgm:prSet phldrT="[Text]"/>
      <dgm:spPr/>
      <dgm:t>
        <a:bodyPr/>
        <a:lstStyle/>
        <a:p>
          <a:r>
            <a:rPr lang="sv-SE" dirty="0"/>
            <a:t>År 5</a:t>
          </a:r>
        </a:p>
      </dgm:t>
    </dgm:pt>
    <dgm:pt modelId="{9674CCD0-8CA7-4C19-93A3-CAD88D556AE9}" type="parTrans" cxnId="{D895F55E-B1C7-482D-9190-3CF48674F1E4}">
      <dgm:prSet/>
      <dgm:spPr/>
      <dgm:t>
        <a:bodyPr/>
        <a:lstStyle/>
        <a:p>
          <a:endParaRPr lang="sv-SE"/>
        </a:p>
      </dgm:t>
    </dgm:pt>
    <dgm:pt modelId="{F940F625-BCAE-466E-B419-EAADFEB1E15C}" type="sibTrans" cxnId="{D895F55E-B1C7-482D-9190-3CF48674F1E4}">
      <dgm:prSet/>
      <dgm:spPr/>
      <dgm:t>
        <a:bodyPr/>
        <a:lstStyle/>
        <a:p>
          <a:endParaRPr lang="sv-SE"/>
        </a:p>
      </dgm:t>
    </dgm:pt>
    <dgm:pt modelId="{BA01A78A-4756-4E9A-9A48-0B70CB5F4CE8}" type="pres">
      <dgm:prSet presAssocID="{BAC239B2-06F3-4BF0-A3E2-24247E6FC084}" presName="Name0" presStyleCnt="0">
        <dgm:presLayoutVars>
          <dgm:dir/>
          <dgm:animLvl val="lvl"/>
          <dgm:resizeHandles val="exact"/>
        </dgm:presLayoutVars>
      </dgm:prSet>
      <dgm:spPr/>
    </dgm:pt>
    <dgm:pt modelId="{64686005-F04D-486B-8E34-D689AF8EE917}" type="pres">
      <dgm:prSet presAssocID="{D507AAB9-AEB7-41A1-A11C-2376929CE056}" presName="parTxOnly" presStyleLbl="node1" presStyleIdx="0" presStyleCnt="6">
        <dgm:presLayoutVars>
          <dgm:chMax val="0"/>
          <dgm:chPref val="0"/>
          <dgm:bulletEnabled val="1"/>
        </dgm:presLayoutVars>
      </dgm:prSet>
      <dgm:spPr/>
    </dgm:pt>
    <dgm:pt modelId="{C5426BBF-EC40-47B4-80CD-0DD3F2E78BD3}" type="pres">
      <dgm:prSet presAssocID="{07D33C13-E7B5-4618-9267-224F5E5A218B}" presName="parTxOnlySpace" presStyleCnt="0"/>
      <dgm:spPr/>
    </dgm:pt>
    <dgm:pt modelId="{49CA3646-D5EF-42B3-9CA4-E02BB25D7E31}" type="pres">
      <dgm:prSet presAssocID="{FC5E54E3-1EFB-4EEA-9A5E-CF01C70008B8}" presName="parTxOnly" presStyleLbl="node1" presStyleIdx="1" presStyleCnt="6">
        <dgm:presLayoutVars>
          <dgm:chMax val="0"/>
          <dgm:chPref val="0"/>
          <dgm:bulletEnabled val="1"/>
        </dgm:presLayoutVars>
      </dgm:prSet>
      <dgm:spPr/>
    </dgm:pt>
    <dgm:pt modelId="{B09D9035-816D-446E-ABED-3C6E90F24117}" type="pres">
      <dgm:prSet presAssocID="{A16E3BEA-9BD1-4387-809D-5CF362239354}" presName="parTxOnlySpace" presStyleCnt="0"/>
      <dgm:spPr/>
    </dgm:pt>
    <dgm:pt modelId="{3ABEE6B9-7B38-41E2-B65A-67D14E6CCB4A}" type="pres">
      <dgm:prSet presAssocID="{35248189-E94E-472E-9B09-481F3CF6B9DC}" presName="parTxOnly" presStyleLbl="node1" presStyleIdx="2" presStyleCnt="6">
        <dgm:presLayoutVars>
          <dgm:chMax val="0"/>
          <dgm:chPref val="0"/>
          <dgm:bulletEnabled val="1"/>
        </dgm:presLayoutVars>
      </dgm:prSet>
      <dgm:spPr/>
    </dgm:pt>
    <dgm:pt modelId="{AFC56201-700F-4871-81E0-3C4B052CBD3F}" type="pres">
      <dgm:prSet presAssocID="{9D9DBA85-415E-44F5-A0E8-4A5A1754A980}" presName="parTxOnlySpace" presStyleCnt="0"/>
      <dgm:spPr/>
    </dgm:pt>
    <dgm:pt modelId="{A07E3AE5-3A01-4D7A-B8C6-04049ACDE6D3}" type="pres">
      <dgm:prSet presAssocID="{84BAE77E-3B9A-442B-9DBF-BB5370068AAD}" presName="parTxOnly" presStyleLbl="node1" presStyleIdx="3" presStyleCnt="6">
        <dgm:presLayoutVars>
          <dgm:chMax val="0"/>
          <dgm:chPref val="0"/>
          <dgm:bulletEnabled val="1"/>
        </dgm:presLayoutVars>
      </dgm:prSet>
      <dgm:spPr/>
    </dgm:pt>
    <dgm:pt modelId="{3BD5C683-E377-4160-BA59-92656E7A7F43}" type="pres">
      <dgm:prSet presAssocID="{4C9C01DF-E9CE-43B4-9E57-DD25F1BBB0E8}" presName="parTxOnlySpace" presStyleCnt="0"/>
      <dgm:spPr/>
    </dgm:pt>
    <dgm:pt modelId="{85A8692A-E3AF-4D84-8DD9-041F939E9A8B}" type="pres">
      <dgm:prSet presAssocID="{E111BEC9-A304-4478-921B-8FE3AFE3DD88}" presName="parTxOnly" presStyleLbl="node1" presStyleIdx="4" presStyleCnt="6">
        <dgm:presLayoutVars>
          <dgm:chMax val="0"/>
          <dgm:chPref val="0"/>
          <dgm:bulletEnabled val="1"/>
        </dgm:presLayoutVars>
      </dgm:prSet>
      <dgm:spPr/>
    </dgm:pt>
    <dgm:pt modelId="{67F6C25F-F377-44DB-9666-8241A70C4430}" type="pres">
      <dgm:prSet presAssocID="{E6E8142C-725C-4B96-A8E3-ED42840F5381}" presName="parTxOnlySpace" presStyleCnt="0"/>
      <dgm:spPr/>
    </dgm:pt>
    <dgm:pt modelId="{FF6C2698-DFC7-464F-9382-66E3F37399A7}" type="pres">
      <dgm:prSet presAssocID="{E82BFF13-DB72-4623-9717-D3678C1132C9}" presName="parTxOnly" presStyleLbl="node1" presStyleIdx="5" presStyleCnt="6">
        <dgm:presLayoutVars>
          <dgm:chMax val="0"/>
          <dgm:chPref val="0"/>
          <dgm:bulletEnabled val="1"/>
        </dgm:presLayoutVars>
      </dgm:prSet>
      <dgm:spPr/>
    </dgm:pt>
  </dgm:ptLst>
  <dgm:cxnLst>
    <dgm:cxn modelId="{4824AB11-D987-476F-B49B-37E791976F4D}" srcId="{BAC239B2-06F3-4BF0-A3E2-24247E6FC084}" destId="{84BAE77E-3B9A-442B-9DBF-BB5370068AAD}" srcOrd="3" destOrd="0" parTransId="{48D143BA-E0A6-4033-89A9-B5A98424247F}" sibTransId="{4C9C01DF-E9CE-43B4-9E57-DD25F1BBB0E8}"/>
    <dgm:cxn modelId="{AF1CA838-2194-435A-AD29-1B0655414737}" type="presOf" srcId="{BAC239B2-06F3-4BF0-A3E2-24247E6FC084}" destId="{BA01A78A-4756-4E9A-9A48-0B70CB5F4CE8}" srcOrd="0" destOrd="0" presId="urn:microsoft.com/office/officeart/2005/8/layout/chevron1"/>
    <dgm:cxn modelId="{D895F55E-B1C7-482D-9190-3CF48674F1E4}" srcId="{BAC239B2-06F3-4BF0-A3E2-24247E6FC084}" destId="{E82BFF13-DB72-4623-9717-D3678C1132C9}" srcOrd="5" destOrd="0" parTransId="{9674CCD0-8CA7-4C19-93A3-CAD88D556AE9}" sibTransId="{F940F625-BCAE-466E-B419-EAADFEB1E15C}"/>
    <dgm:cxn modelId="{427A0D42-E1EB-4D66-85F7-CB6C17AF809E}" srcId="{BAC239B2-06F3-4BF0-A3E2-24247E6FC084}" destId="{FC5E54E3-1EFB-4EEA-9A5E-CF01C70008B8}" srcOrd="1" destOrd="0" parTransId="{36485083-F892-4464-8296-39A8EC9E5353}" sibTransId="{A16E3BEA-9BD1-4387-809D-5CF362239354}"/>
    <dgm:cxn modelId="{5511674B-6779-4ED2-8116-15E76FA5952E}" srcId="{BAC239B2-06F3-4BF0-A3E2-24247E6FC084}" destId="{35248189-E94E-472E-9B09-481F3CF6B9DC}" srcOrd="2" destOrd="0" parTransId="{B7DBB79D-3D89-41A6-AD82-10A1EDAAB7C4}" sibTransId="{9D9DBA85-415E-44F5-A0E8-4A5A1754A980}"/>
    <dgm:cxn modelId="{01032A52-58B5-4BF6-98DC-1AA32C5E3012}" srcId="{BAC239B2-06F3-4BF0-A3E2-24247E6FC084}" destId="{D507AAB9-AEB7-41A1-A11C-2376929CE056}" srcOrd="0" destOrd="0" parTransId="{FBF1EC4D-4A21-423C-A5F6-6AC5DBFAE56F}" sibTransId="{07D33C13-E7B5-4618-9267-224F5E5A218B}"/>
    <dgm:cxn modelId="{8BA3E682-000B-4ADB-A972-E43476462B8F}" type="presOf" srcId="{84BAE77E-3B9A-442B-9DBF-BB5370068AAD}" destId="{A07E3AE5-3A01-4D7A-B8C6-04049ACDE6D3}" srcOrd="0" destOrd="0" presId="urn:microsoft.com/office/officeart/2005/8/layout/chevron1"/>
    <dgm:cxn modelId="{16B3F888-59F5-443C-8F67-A28C8DC83BFA}" type="presOf" srcId="{E82BFF13-DB72-4623-9717-D3678C1132C9}" destId="{FF6C2698-DFC7-464F-9382-66E3F37399A7}" srcOrd="0" destOrd="0" presId="urn:microsoft.com/office/officeart/2005/8/layout/chevron1"/>
    <dgm:cxn modelId="{15B25A92-EC26-430F-8FF7-C917ADC1A1E6}" srcId="{BAC239B2-06F3-4BF0-A3E2-24247E6FC084}" destId="{E111BEC9-A304-4478-921B-8FE3AFE3DD88}" srcOrd="4" destOrd="0" parTransId="{38C9EA66-D1DE-4F8D-AA00-87D678A09EF6}" sibTransId="{E6E8142C-725C-4B96-A8E3-ED42840F5381}"/>
    <dgm:cxn modelId="{30F8EE92-7F59-442E-9599-FC0921544B20}" type="presOf" srcId="{35248189-E94E-472E-9B09-481F3CF6B9DC}" destId="{3ABEE6B9-7B38-41E2-B65A-67D14E6CCB4A}" srcOrd="0" destOrd="0" presId="urn:microsoft.com/office/officeart/2005/8/layout/chevron1"/>
    <dgm:cxn modelId="{91ACBAA0-38FD-4ED3-87E6-47E6A0519298}" type="presOf" srcId="{E111BEC9-A304-4478-921B-8FE3AFE3DD88}" destId="{85A8692A-E3AF-4D84-8DD9-041F939E9A8B}" srcOrd="0" destOrd="0" presId="urn:microsoft.com/office/officeart/2005/8/layout/chevron1"/>
    <dgm:cxn modelId="{E05492CF-912F-4D4A-9EA0-7167844825A5}" type="presOf" srcId="{FC5E54E3-1EFB-4EEA-9A5E-CF01C70008B8}" destId="{49CA3646-D5EF-42B3-9CA4-E02BB25D7E31}" srcOrd="0" destOrd="0" presId="urn:microsoft.com/office/officeart/2005/8/layout/chevron1"/>
    <dgm:cxn modelId="{365B9EE7-EACF-4716-ABBB-85A2AD0A16FE}" type="presOf" srcId="{D507AAB9-AEB7-41A1-A11C-2376929CE056}" destId="{64686005-F04D-486B-8E34-D689AF8EE917}" srcOrd="0" destOrd="0" presId="urn:microsoft.com/office/officeart/2005/8/layout/chevron1"/>
    <dgm:cxn modelId="{295172DA-D8BC-4365-B511-6CF02F608CC3}" type="presParOf" srcId="{BA01A78A-4756-4E9A-9A48-0B70CB5F4CE8}" destId="{64686005-F04D-486B-8E34-D689AF8EE917}" srcOrd="0" destOrd="0" presId="urn:microsoft.com/office/officeart/2005/8/layout/chevron1"/>
    <dgm:cxn modelId="{3C7D51D7-E14E-438E-967C-BC117AAB2D8A}" type="presParOf" srcId="{BA01A78A-4756-4E9A-9A48-0B70CB5F4CE8}" destId="{C5426BBF-EC40-47B4-80CD-0DD3F2E78BD3}" srcOrd="1" destOrd="0" presId="urn:microsoft.com/office/officeart/2005/8/layout/chevron1"/>
    <dgm:cxn modelId="{9C53281F-66FD-4332-A3CF-CD68647732FF}" type="presParOf" srcId="{BA01A78A-4756-4E9A-9A48-0B70CB5F4CE8}" destId="{49CA3646-D5EF-42B3-9CA4-E02BB25D7E31}" srcOrd="2" destOrd="0" presId="urn:microsoft.com/office/officeart/2005/8/layout/chevron1"/>
    <dgm:cxn modelId="{6493601B-CD41-4C69-A069-B0C397B6DE0A}" type="presParOf" srcId="{BA01A78A-4756-4E9A-9A48-0B70CB5F4CE8}" destId="{B09D9035-816D-446E-ABED-3C6E90F24117}" srcOrd="3" destOrd="0" presId="urn:microsoft.com/office/officeart/2005/8/layout/chevron1"/>
    <dgm:cxn modelId="{B35A4D96-0070-4D7A-8D41-DF192E389174}" type="presParOf" srcId="{BA01A78A-4756-4E9A-9A48-0B70CB5F4CE8}" destId="{3ABEE6B9-7B38-41E2-B65A-67D14E6CCB4A}" srcOrd="4" destOrd="0" presId="urn:microsoft.com/office/officeart/2005/8/layout/chevron1"/>
    <dgm:cxn modelId="{D0D24048-8AD8-4CDF-BAB7-45FB2589DDFB}" type="presParOf" srcId="{BA01A78A-4756-4E9A-9A48-0B70CB5F4CE8}" destId="{AFC56201-700F-4871-81E0-3C4B052CBD3F}" srcOrd="5" destOrd="0" presId="urn:microsoft.com/office/officeart/2005/8/layout/chevron1"/>
    <dgm:cxn modelId="{70124EF9-22D3-4293-AEBD-3E3BC56DC3D8}" type="presParOf" srcId="{BA01A78A-4756-4E9A-9A48-0B70CB5F4CE8}" destId="{A07E3AE5-3A01-4D7A-B8C6-04049ACDE6D3}" srcOrd="6" destOrd="0" presId="urn:microsoft.com/office/officeart/2005/8/layout/chevron1"/>
    <dgm:cxn modelId="{B3574448-9925-493B-B2F8-2D03C6A7F66B}" type="presParOf" srcId="{BA01A78A-4756-4E9A-9A48-0B70CB5F4CE8}" destId="{3BD5C683-E377-4160-BA59-92656E7A7F43}" srcOrd="7" destOrd="0" presId="urn:microsoft.com/office/officeart/2005/8/layout/chevron1"/>
    <dgm:cxn modelId="{F434E3EB-7142-4006-8D9F-15F65E06B97B}" type="presParOf" srcId="{BA01A78A-4756-4E9A-9A48-0B70CB5F4CE8}" destId="{85A8692A-E3AF-4D84-8DD9-041F939E9A8B}" srcOrd="8" destOrd="0" presId="urn:microsoft.com/office/officeart/2005/8/layout/chevron1"/>
    <dgm:cxn modelId="{1F082821-4A6E-4B65-A031-CED5595E5E78}" type="presParOf" srcId="{BA01A78A-4756-4E9A-9A48-0B70CB5F4CE8}" destId="{67F6C25F-F377-44DB-9666-8241A70C4430}" srcOrd="9" destOrd="0" presId="urn:microsoft.com/office/officeart/2005/8/layout/chevron1"/>
    <dgm:cxn modelId="{5FDAF1AE-CFF6-49F7-82F9-04C938E23B2E}" type="presParOf" srcId="{BA01A78A-4756-4E9A-9A48-0B70CB5F4CE8}" destId="{FF6C2698-DFC7-464F-9382-66E3F37399A7}"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6005-F04D-486B-8E34-D689AF8EE917}">
      <dsp:nvSpPr>
        <dsp:cNvPr id="0" name=""/>
        <dsp:cNvSpPr/>
      </dsp:nvSpPr>
      <dsp:spPr>
        <a:xfrm>
          <a:off x="3684" y="2241407"/>
          <a:ext cx="1370786" cy="54831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sv-SE" sz="3100" kern="1200" dirty="0"/>
            <a:t>Köp</a:t>
          </a:r>
        </a:p>
      </dsp:txBody>
      <dsp:txXfrm>
        <a:off x="277841" y="2241407"/>
        <a:ext cx="822472" cy="548314"/>
      </dsp:txXfrm>
    </dsp:sp>
    <dsp:sp modelId="{49CA3646-D5EF-42B3-9CA4-E02BB25D7E31}">
      <dsp:nvSpPr>
        <dsp:cNvPr id="0" name=""/>
        <dsp:cNvSpPr/>
      </dsp:nvSpPr>
      <dsp:spPr>
        <a:xfrm>
          <a:off x="1237392" y="2241407"/>
          <a:ext cx="1370786" cy="548314"/>
        </a:xfrm>
        <a:prstGeom prst="chevron">
          <a:avLst/>
        </a:prstGeom>
        <a:solidFill>
          <a:schemeClr val="accent5">
            <a:hueOff val="500139"/>
            <a:satOff val="-7045"/>
            <a:lumOff val="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sv-SE" sz="3100" kern="1200" dirty="0"/>
            <a:t>År 1</a:t>
          </a:r>
        </a:p>
      </dsp:txBody>
      <dsp:txXfrm>
        <a:off x="1511549" y="2241407"/>
        <a:ext cx="822472" cy="548314"/>
      </dsp:txXfrm>
    </dsp:sp>
    <dsp:sp modelId="{3ABEE6B9-7B38-41E2-B65A-67D14E6CCB4A}">
      <dsp:nvSpPr>
        <dsp:cNvPr id="0" name=""/>
        <dsp:cNvSpPr/>
      </dsp:nvSpPr>
      <dsp:spPr>
        <a:xfrm>
          <a:off x="2471100" y="2241407"/>
          <a:ext cx="1370786" cy="548314"/>
        </a:xfrm>
        <a:prstGeom prst="chevron">
          <a:avLst/>
        </a:prstGeom>
        <a:solidFill>
          <a:schemeClr val="accent5">
            <a:hueOff val="1000279"/>
            <a:satOff val="-14090"/>
            <a:lumOff val="1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sv-SE" sz="3100" kern="1200" dirty="0"/>
            <a:t>År 2</a:t>
          </a:r>
        </a:p>
      </dsp:txBody>
      <dsp:txXfrm>
        <a:off x="2745257" y="2241407"/>
        <a:ext cx="822472" cy="548314"/>
      </dsp:txXfrm>
    </dsp:sp>
    <dsp:sp modelId="{A07E3AE5-3A01-4D7A-B8C6-04049ACDE6D3}">
      <dsp:nvSpPr>
        <dsp:cNvPr id="0" name=""/>
        <dsp:cNvSpPr/>
      </dsp:nvSpPr>
      <dsp:spPr>
        <a:xfrm>
          <a:off x="3704807" y="2241407"/>
          <a:ext cx="1370786" cy="548314"/>
        </a:xfrm>
        <a:prstGeom prst="chevron">
          <a:avLst/>
        </a:prstGeom>
        <a:solidFill>
          <a:schemeClr val="accent5">
            <a:hueOff val="1500418"/>
            <a:satOff val="-21136"/>
            <a:lumOff val="2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sv-SE" sz="3100" kern="1200" dirty="0"/>
            <a:t>År 3</a:t>
          </a:r>
        </a:p>
      </dsp:txBody>
      <dsp:txXfrm>
        <a:off x="3978964" y="2241407"/>
        <a:ext cx="822472" cy="548314"/>
      </dsp:txXfrm>
    </dsp:sp>
    <dsp:sp modelId="{85A8692A-E3AF-4D84-8DD9-041F939E9A8B}">
      <dsp:nvSpPr>
        <dsp:cNvPr id="0" name=""/>
        <dsp:cNvSpPr/>
      </dsp:nvSpPr>
      <dsp:spPr>
        <a:xfrm>
          <a:off x="4938515" y="2241407"/>
          <a:ext cx="1370786" cy="548314"/>
        </a:xfrm>
        <a:prstGeom prst="chevron">
          <a:avLst/>
        </a:prstGeom>
        <a:solidFill>
          <a:schemeClr val="accent5">
            <a:hueOff val="2000557"/>
            <a:satOff val="-28181"/>
            <a:lumOff val="2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sv-SE" sz="3100" kern="1200" dirty="0"/>
            <a:t>År 4</a:t>
          </a:r>
        </a:p>
      </dsp:txBody>
      <dsp:txXfrm>
        <a:off x="5212672" y="2241407"/>
        <a:ext cx="822472" cy="548314"/>
      </dsp:txXfrm>
    </dsp:sp>
    <dsp:sp modelId="{FF6C2698-DFC7-464F-9382-66E3F37399A7}">
      <dsp:nvSpPr>
        <dsp:cNvPr id="0" name=""/>
        <dsp:cNvSpPr/>
      </dsp:nvSpPr>
      <dsp:spPr>
        <a:xfrm>
          <a:off x="6172222" y="2241407"/>
          <a:ext cx="1370786" cy="548314"/>
        </a:xfrm>
        <a:prstGeom prst="chevron">
          <a:avLst/>
        </a:prstGeom>
        <a:solidFill>
          <a:schemeClr val="accent5">
            <a:hueOff val="2500696"/>
            <a:satOff val="-35226"/>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sv-SE" sz="3100" kern="1200" dirty="0"/>
            <a:t>År 5</a:t>
          </a:r>
        </a:p>
      </dsp:txBody>
      <dsp:txXfrm>
        <a:off x="6446379" y="2241407"/>
        <a:ext cx="822472" cy="5483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81B9AE8-12F3-4708-8A22-309CD0DE7589}" type="datetimeFigureOut">
              <a:rPr lang="sv-SE" smtClean="0"/>
              <a:t>2019-06-10</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48E39B5-64FE-4510-BDFC-0FF60D968A3F}" type="slidenum">
              <a:rPr lang="sv-SE" smtClean="0"/>
              <a:t>‹#›</a:t>
            </a:fld>
            <a:endParaRPr lang="sv-SE"/>
          </a:p>
        </p:txBody>
      </p:sp>
    </p:spTree>
    <p:extLst>
      <p:ext uri="{BB962C8B-B14F-4D97-AF65-F5344CB8AC3E}">
        <p14:creationId xmlns:p14="http://schemas.microsoft.com/office/powerpoint/2010/main" val="97096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1DF267-74E6-490B-82B4-FF854900AC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913D808-1FD3-49BD-AE77-C29237095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467DBDA-38D1-4114-AABF-568639AFFED4}"/>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5" name="Platshållare för sidfot 4">
            <a:extLst>
              <a:ext uri="{FF2B5EF4-FFF2-40B4-BE49-F238E27FC236}">
                <a16:creationId xmlns:a16="http://schemas.microsoft.com/office/drawing/2014/main" id="{9E311563-0863-4F5B-9B2E-750BBE6602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B25AC2-FFFB-4EB6-A902-37B3F32B867A}"/>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98560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0C9883-0710-474C-9E64-A7C6915D0F2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3DB2B67-0CA7-47B8-B955-29AAD27792E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636AE0-0722-4E50-9143-F4D24C54C28D}"/>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5" name="Platshållare för sidfot 4">
            <a:extLst>
              <a:ext uri="{FF2B5EF4-FFF2-40B4-BE49-F238E27FC236}">
                <a16:creationId xmlns:a16="http://schemas.microsoft.com/office/drawing/2014/main" id="{93A151F5-4413-48C9-A01A-8624053292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3D4962-B51E-4B98-9182-D83610788A4D}"/>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195764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D1B7686-EF9D-485C-8A70-8395DB17DF7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53B699-A31A-45E0-843F-D5A7FC16844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B31CFE-EC95-4D97-9BD4-FCEB066C8457}"/>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5" name="Platshållare för sidfot 4">
            <a:extLst>
              <a:ext uri="{FF2B5EF4-FFF2-40B4-BE49-F238E27FC236}">
                <a16:creationId xmlns:a16="http://schemas.microsoft.com/office/drawing/2014/main" id="{0E3F402F-D140-412E-92DA-0FBAECB86C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7D439B-85F5-400A-AF93-A5D591535E0F}"/>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324390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5791E1-B882-49F6-81D2-F8C9F85F7B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32A907C-3E96-4811-A36A-4D6A2461BE1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52762B-8300-41B6-89CB-7121F252DE69}"/>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5" name="Platshållare för sidfot 4">
            <a:extLst>
              <a:ext uri="{FF2B5EF4-FFF2-40B4-BE49-F238E27FC236}">
                <a16:creationId xmlns:a16="http://schemas.microsoft.com/office/drawing/2014/main" id="{77AFF6D7-5FD5-47D6-9A19-D35585D10A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85B860-B5DD-4674-BE88-2951B236F389}"/>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27328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62D7E-D643-4551-B67F-4553BEAA7A8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44436F9-0137-496C-A817-BB28FD28D5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4439F09-5169-44D7-98B4-3C81442592B8}"/>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5" name="Platshållare för sidfot 4">
            <a:extLst>
              <a:ext uri="{FF2B5EF4-FFF2-40B4-BE49-F238E27FC236}">
                <a16:creationId xmlns:a16="http://schemas.microsoft.com/office/drawing/2014/main" id="{BF517850-9C88-4F9D-9DEE-3B75C5DEE3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F57BC6-42CF-4E96-8C89-EC0520211F00}"/>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300995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FF985-C592-4E5C-B6D5-A3D1535F92E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A4D098-CC11-454D-BD6C-B986778E02A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915B3EF-FB84-4667-B028-DA2307F3046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3B9C025-69DF-4C34-969B-C7C21DAB4874}"/>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6" name="Platshållare för sidfot 5">
            <a:extLst>
              <a:ext uri="{FF2B5EF4-FFF2-40B4-BE49-F238E27FC236}">
                <a16:creationId xmlns:a16="http://schemas.microsoft.com/office/drawing/2014/main" id="{40AC6C9F-B8FD-486D-A3EB-993175509B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E67F212-DDAD-4BAD-883B-BE9EA9568E9F}"/>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387619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E9ADF5-7672-43A3-BAA9-C936B28A372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3B3BDE-76A4-42C0-9D69-8B5933125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7BF5675-5244-4295-B1FA-1815E361D73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D7FDAAE-5D6A-49B1-8AD6-930B1FCE0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5C8D8F9-8A44-41DC-BB69-4C826613ED0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B70020-B2DD-4AA9-9874-833AFCF70970}"/>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8" name="Platshållare för sidfot 7">
            <a:extLst>
              <a:ext uri="{FF2B5EF4-FFF2-40B4-BE49-F238E27FC236}">
                <a16:creationId xmlns:a16="http://schemas.microsoft.com/office/drawing/2014/main" id="{2E3F690B-1347-4C38-9A74-DDBDDC79D3C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092BECC-9330-4A33-A755-2AAD1F83F88D}"/>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214404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4FC6E-B0B6-46FE-9489-6BC5820054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E3EB5E1-968D-4C95-B343-09711F8D5775}"/>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4" name="Platshållare för sidfot 3">
            <a:extLst>
              <a:ext uri="{FF2B5EF4-FFF2-40B4-BE49-F238E27FC236}">
                <a16:creationId xmlns:a16="http://schemas.microsoft.com/office/drawing/2014/main" id="{086D6321-1D08-463A-B183-43F5D15797C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C21441-A6DD-4060-A6EF-2484A2969D07}"/>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57697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AA88EDF-DE19-43C3-B4E8-DE4CFE795CEF}"/>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3" name="Platshållare för sidfot 2">
            <a:extLst>
              <a:ext uri="{FF2B5EF4-FFF2-40B4-BE49-F238E27FC236}">
                <a16:creationId xmlns:a16="http://schemas.microsoft.com/office/drawing/2014/main" id="{8F93F924-7C33-4A22-A3E9-11D66E93A6E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9C6C344-6CE0-4A7D-9961-1889122CE730}"/>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203603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F9BEC-6160-4F61-BF45-D97B1543394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5D8FBC-24A8-4C2C-B0BC-C9488EB77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F5D09FC-3543-4248-ACD6-0E48B70F8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9C31DC-5C0A-4BEF-AEF4-8A0A732DE385}"/>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6" name="Platshållare för sidfot 5">
            <a:extLst>
              <a:ext uri="{FF2B5EF4-FFF2-40B4-BE49-F238E27FC236}">
                <a16:creationId xmlns:a16="http://schemas.microsoft.com/office/drawing/2014/main" id="{5C454EBE-A0B0-4AA3-A050-8F01AC9D86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F50AFE-4ABE-462D-8A62-53495027322C}"/>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380332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3EBC3F-D09B-42CF-9827-B636D0E3837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1F5DB4D-3C6F-4EAD-8A2C-3FB2DB18E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77B8347-829C-4B6C-AB16-48D085FD7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FD5BAA-F6B6-4E36-AB02-B4347CF81C0E}"/>
              </a:ext>
            </a:extLst>
          </p:cNvPr>
          <p:cNvSpPr>
            <a:spLocks noGrp="1"/>
          </p:cNvSpPr>
          <p:nvPr>
            <p:ph type="dt" sz="half" idx="10"/>
          </p:nvPr>
        </p:nvSpPr>
        <p:spPr/>
        <p:txBody>
          <a:bodyPr/>
          <a:lstStyle/>
          <a:p>
            <a:fld id="{20D0DE6A-F829-426E-93AA-4AB5ED9B6EF4}" type="datetimeFigureOut">
              <a:rPr lang="sv-SE" smtClean="0"/>
              <a:t>2019-06-10</a:t>
            </a:fld>
            <a:endParaRPr lang="sv-SE"/>
          </a:p>
        </p:txBody>
      </p:sp>
      <p:sp>
        <p:nvSpPr>
          <p:cNvPr id="6" name="Platshållare för sidfot 5">
            <a:extLst>
              <a:ext uri="{FF2B5EF4-FFF2-40B4-BE49-F238E27FC236}">
                <a16:creationId xmlns:a16="http://schemas.microsoft.com/office/drawing/2014/main" id="{F1DD4E28-63C1-45AB-8CAD-ADFE139CAE7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6BCDD71-DCBE-4C1A-AAC5-DEBE1167316E}"/>
              </a:ext>
            </a:extLst>
          </p:cNvPr>
          <p:cNvSpPr>
            <a:spLocks noGrp="1"/>
          </p:cNvSpPr>
          <p:nvPr>
            <p:ph type="sldNum" sz="quarter" idx="12"/>
          </p:nvPr>
        </p:nvSpPr>
        <p:spPr/>
        <p:txBody>
          <a:bodyPr/>
          <a:lstStyle/>
          <a:p>
            <a:fld id="{5277BF9C-1A39-47C8-8DCE-58198EE8B13F}" type="slidenum">
              <a:rPr lang="sv-SE" smtClean="0"/>
              <a:t>‹#›</a:t>
            </a:fld>
            <a:endParaRPr lang="sv-SE"/>
          </a:p>
        </p:txBody>
      </p:sp>
    </p:spTree>
    <p:extLst>
      <p:ext uri="{BB962C8B-B14F-4D97-AF65-F5344CB8AC3E}">
        <p14:creationId xmlns:p14="http://schemas.microsoft.com/office/powerpoint/2010/main" val="49657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9747A48-84CD-4B92-B899-5C89CA206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84BD239-0198-4B3C-AC93-AA083C9B0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91CCDDF-C8E3-43E9-97EB-6A53F3BBA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0DE6A-F829-426E-93AA-4AB5ED9B6EF4}" type="datetimeFigureOut">
              <a:rPr lang="sv-SE" smtClean="0"/>
              <a:t>2019-06-10</a:t>
            </a:fld>
            <a:endParaRPr lang="sv-SE"/>
          </a:p>
        </p:txBody>
      </p:sp>
      <p:sp>
        <p:nvSpPr>
          <p:cNvPr id="5" name="Platshållare för sidfot 4">
            <a:extLst>
              <a:ext uri="{FF2B5EF4-FFF2-40B4-BE49-F238E27FC236}">
                <a16:creationId xmlns:a16="http://schemas.microsoft.com/office/drawing/2014/main" id="{6B0AA65A-4341-4EE4-A393-51B98330F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8272047-C49C-4F52-85C5-C22EB4A70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7BF9C-1A39-47C8-8DCE-58198EE8B13F}" type="slidenum">
              <a:rPr lang="sv-SE" smtClean="0"/>
              <a:t>‹#›</a:t>
            </a:fld>
            <a:endParaRPr lang="sv-SE"/>
          </a:p>
        </p:txBody>
      </p:sp>
    </p:spTree>
    <p:extLst>
      <p:ext uri="{BB962C8B-B14F-4D97-AF65-F5344CB8AC3E}">
        <p14:creationId xmlns:p14="http://schemas.microsoft.com/office/powerpoint/2010/main" val="13523474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mykabe-app-test.azurewebsites.net/"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A275AD-19E6-406D-806D-1A0FD9D8B765}"/>
              </a:ext>
            </a:extLst>
          </p:cNvPr>
          <p:cNvSpPr>
            <a:spLocks noGrp="1"/>
          </p:cNvSpPr>
          <p:nvPr>
            <p:ph type="title"/>
          </p:nvPr>
        </p:nvSpPr>
        <p:spPr/>
        <p:txBody>
          <a:bodyPr/>
          <a:lstStyle/>
          <a:p>
            <a:r>
              <a:rPr lang="sv-SE" b="1" dirty="0">
                <a:latin typeface="Proxima Nova" panose="02000506030000020004" pitchFamily="50" charset="0"/>
              </a:rPr>
              <a:t>Digitaliseringsprocess - verktyg</a:t>
            </a:r>
          </a:p>
        </p:txBody>
      </p:sp>
      <p:sp>
        <p:nvSpPr>
          <p:cNvPr id="4" name="Platshållare för innehåll 3">
            <a:extLst>
              <a:ext uri="{FF2B5EF4-FFF2-40B4-BE49-F238E27FC236}">
                <a16:creationId xmlns:a16="http://schemas.microsoft.com/office/drawing/2014/main" id="{571B5432-D3A5-4E58-AF70-1CC59558504B}"/>
              </a:ext>
            </a:extLst>
          </p:cNvPr>
          <p:cNvSpPr txBox="1">
            <a:spLocks noGrp="1"/>
          </p:cNvSpPr>
          <p:nvPr>
            <p:ph idx="1"/>
          </p:nvPr>
        </p:nvSpPr>
        <p:spPr>
          <a:xfrm>
            <a:off x="1789176" y="1825625"/>
            <a:ext cx="4291074" cy="4608441"/>
          </a:xfrm>
          <a:prstGeom prst="rect">
            <a:avLst/>
          </a:prstGeom>
          <a:noFill/>
        </p:spPr>
        <p:txBody>
          <a:bodyPr wrap="square" rtlCol="0">
            <a:spAutoFit/>
          </a:bodyPr>
          <a:lstStyle/>
          <a:p>
            <a:pPr marL="0" indent="0">
              <a:buNone/>
            </a:pPr>
            <a:r>
              <a:rPr lang="sv-SE" b="1" dirty="0">
                <a:latin typeface="Proxima Nova" panose="02000506030000020004" pitchFamily="50" charset="0"/>
              </a:rPr>
              <a:t>ÅF</a:t>
            </a:r>
          </a:p>
          <a:p>
            <a:r>
              <a:rPr lang="sv-SE" dirty="0">
                <a:latin typeface="Proxima Nova" panose="02000506030000020004" pitchFamily="50" charset="0"/>
              </a:rPr>
              <a:t>Serviceportal</a:t>
            </a:r>
          </a:p>
          <a:p>
            <a:r>
              <a:rPr lang="sv-SE" dirty="0">
                <a:latin typeface="Proxima Nova" panose="02000506030000020004" pitchFamily="50" charset="0"/>
              </a:rPr>
              <a:t>Säljstöd</a:t>
            </a:r>
          </a:p>
          <a:p>
            <a:r>
              <a:rPr lang="sv-SE" dirty="0" err="1">
                <a:latin typeface="Proxima Nova" panose="02000506030000020004" pitchFamily="50" charset="0"/>
              </a:rPr>
              <a:t>Konfigurator</a:t>
            </a:r>
            <a:endParaRPr lang="sv-SE" dirty="0">
              <a:latin typeface="Proxima Nova" panose="02000506030000020004" pitchFamily="50" charset="0"/>
            </a:endParaRPr>
          </a:p>
          <a:p>
            <a:r>
              <a:rPr lang="sv-SE" dirty="0">
                <a:latin typeface="Proxima Nova" panose="02000506030000020004" pitchFamily="50" charset="0"/>
              </a:rPr>
              <a:t>E-</a:t>
            </a:r>
            <a:r>
              <a:rPr lang="sv-SE" dirty="0" err="1">
                <a:latin typeface="Proxima Nova" panose="02000506030000020004" pitchFamily="50" charset="0"/>
              </a:rPr>
              <a:t>learning</a:t>
            </a:r>
            <a:endParaRPr lang="sv-SE" dirty="0">
              <a:latin typeface="Proxima Nova" panose="02000506030000020004" pitchFamily="50" charset="0"/>
            </a:endParaRPr>
          </a:p>
          <a:p>
            <a:r>
              <a:rPr lang="sv-SE" dirty="0">
                <a:latin typeface="Proxima Nova" panose="02000506030000020004" pitchFamily="50" charset="0"/>
              </a:rPr>
              <a:t>ÅF-web</a:t>
            </a:r>
          </a:p>
          <a:p>
            <a:r>
              <a:rPr lang="sv-SE" dirty="0">
                <a:latin typeface="Proxima Nova" panose="02000506030000020004" pitchFamily="50" charset="0"/>
              </a:rPr>
              <a:t>Mina enheter</a:t>
            </a:r>
          </a:p>
          <a:p>
            <a:r>
              <a:rPr lang="sv-SE" dirty="0">
                <a:latin typeface="Proxima Nova" panose="02000506030000020004" pitchFamily="50" charset="0"/>
              </a:rPr>
              <a:t>Ägarregistrering</a:t>
            </a:r>
          </a:p>
          <a:p>
            <a:r>
              <a:rPr lang="sv-SE" dirty="0" err="1">
                <a:latin typeface="Proxima Nova" panose="02000506030000020004" pitchFamily="50" charset="0"/>
              </a:rPr>
              <a:t>Leveransapp</a:t>
            </a:r>
            <a:r>
              <a:rPr lang="sv-SE" dirty="0">
                <a:latin typeface="Proxima Nova" panose="02000506030000020004" pitchFamily="50" charset="0"/>
              </a:rPr>
              <a:t>.</a:t>
            </a:r>
          </a:p>
        </p:txBody>
      </p:sp>
      <p:sp>
        <p:nvSpPr>
          <p:cNvPr id="5" name="Platshållare för innehåll 3">
            <a:extLst>
              <a:ext uri="{FF2B5EF4-FFF2-40B4-BE49-F238E27FC236}">
                <a16:creationId xmlns:a16="http://schemas.microsoft.com/office/drawing/2014/main" id="{4074FD04-BDB8-4F02-B95A-8807D7AB8F94}"/>
              </a:ext>
            </a:extLst>
          </p:cNvPr>
          <p:cNvSpPr txBox="1">
            <a:spLocks/>
          </p:cNvSpPr>
          <p:nvPr/>
        </p:nvSpPr>
        <p:spPr>
          <a:xfrm>
            <a:off x="6128979" y="1825624"/>
            <a:ext cx="4291074" cy="15122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latin typeface="Proxima Nova" panose="02000506030000020004" pitchFamily="50" charset="0"/>
              </a:rPr>
              <a:t>Slutkund</a:t>
            </a:r>
          </a:p>
          <a:p>
            <a:r>
              <a:rPr lang="sv-SE" dirty="0">
                <a:latin typeface="Proxima Nova" panose="02000506030000020004" pitchFamily="50" charset="0"/>
              </a:rPr>
              <a:t>Web </a:t>
            </a:r>
          </a:p>
          <a:p>
            <a:r>
              <a:rPr lang="sv-SE" dirty="0" err="1">
                <a:latin typeface="Proxima Nova" panose="02000506030000020004" pitchFamily="50" charset="0"/>
              </a:rPr>
              <a:t>Konfigurator</a:t>
            </a:r>
            <a:endParaRPr lang="sv-SE" dirty="0">
              <a:latin typeface="Proxima Nova" panose="02000506030000020004" pitchFamily="50" charset="0"/>
            </a:endParaRPr>
          </a:p>
        </p:txBody>
      </p:sp>
      <p:sp>
        <p:nvSpPr>
          <p:cNvPr id="6" name="Platshållare för innehåll 3">
            <a:extLst>
              <a:ext uri="{FF2B5EF4-FFF2-40B4-BE49-F238E27FC236}">
                <a16:creationId xmlns:a16="http://schemas.microsoft.com/office/drawing/2014/main" id="{869104FC-A80F-4547-A73C-18F5AE580E90}"/>
              </a:ext>
            </a:extLst>
          </p:cNvPr>
          <p:cNvSpPr txBox="1">
            <a:spLocks/>
          </p:cNvSpPr>
          <p:nvPr/>
        </p:nvSpPr>
        <p:spPr>
          <a:xfrm>
            <a:off x="6128979" y="3304493"/>
            <a:ext cx="4291074" cy="4801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Proxima Nova" panose="02000506030000020004" pitchFamily="50" charset="0"/>
              </a:rPr>
              <a:t>My KABE</a:t>
            </a:r>
          </a:p>
        </p:txBody>
      </p:sp>
      <p:pic>
        <p:nvPicPr>
          <p:cNvPr id="7" name="Bildobjekt 6">
            <a:extLst>
              <a:ext uri="{FF2B5EF4-FFF2-40B4-BE49-F238E27FC236}">
                <a16:creationId xmlns:a16="http://schemas.microsoft.com/office/drawing/2014/main" id="{47B9EB9A-B767-43B4-BC44-EDC0EB1771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6597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80C2C40-E3F8-4CD7-89BE-5A1521ED08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pic>
        <p:nvPicPr>
          <p:cNvPr id="8" name="Bildobjekt 7" descr="En bild som visar skärmbild&#10;&#10;Automatiskt genererad beskrivning">
            <a:extLst>
              <a:ext uri="{FF2B5EF4-FFF2-40B4-BE49-F238E27FC236}">
                <a16:creationId xmlns:a16="http://schemas.microsoft.com/office/drawing/2014/main" id="{7CDFF6DC-678E-48AE-AE70-6A79BC5C1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891" y="544422"/>
            <a:ext cx="3035982" cy="5400000"/>
          </a:xfrm>
          <a:prstGeom prst="rect">
            <a:avLst/>
          </a:prstGeom>
        </p:spPr>
      </p:pic>
      <p:pic>
        <p:nvPicPr>
          <p:cNvPr id="10" name="Bildobjekt 9" descr="En bild som visar skärmbild&#10;&#10;Automatiskt genererad beskrivning">
            <a:extLst>
              <a:ext uri="{FF2B5EF4-FFF2-40B4-BE49-F238E27FC236}">
                <a16:creationId xmlns:a16="http://schemas.microsoft.com/office/drawing/2014/main" id="{19052C9D-5625-4848-80FF-3C6FDB98A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426" y="544422"/>
            <a:ext cx="3035982" cy="5400000"/>
          </a:xfrm>
          <a:prstGeom prst="rect">
            <a:avLst/>
          </a:prstGeom>
        </p:spPr>
      </p:pic>
      <p:pic>
        <p:nvPicPr>
          <p:cNvPr id="15" name="Bildobjekt 14">
            <a:extLst>
              <a:ext uri="{FF2B5EF4-FFF2-40B4-BE49-F238E27FC236}">
                <a16:creationId xmlns:a16="http://schemas.microsoft.com/office/drawing/2014/main" id="{DE990EA8-2323-4E04-94C4-85AF35808C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98356" y="544422"/>
            <a:ext cx="3035982" cy="5399999"/>
          </a:xfrm>
          <a:prstGeom prst="rect">
            <a:avLst/>
          </a:prstGeom>
        </p:spPr>
      </p:pic>
    </p:spTree>
    <p:extLst>
      <p:ext uri="{BB962C8B-B14F-4D97-AF65-F5344CB8AC3E}">
        <p14:creationId xmlns:p14="http://schemas.microsoft.com/office/powerpoint/2010/main" val="26634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E0EBC02-D799-469B-A6B2-5239810792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pic>
        <p:nvPicPr>
          <p:cNvPr id="3" name="Mock Koppla fordon">
            <a:hlinkClick r:id="" action="ppaction://media"/>
            <a:extLst>
              <a:ext uri="{FF2B5EF4-FFF2-40B4-BE49-F238E27FC236}">
                <a16:creationId xmlns:a16="http://schemas.microsoft.com/office/drawing/2014/main" id="{9FB1E6AE-54CA-4EBE-8D1D-BBBB00F9F4F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600" y="0"/>
            <a:ext cx="10972800" cy="6858000"/>
          </a:xfrm>
          <a:prstGeom prst="rect">
            <a:avLst/>
          </a:prstGeom>
        </p:spPr>
      </p:pic>
      <p:pic>
        <p:nvPicPr>
          <p:cNvPr id="7" name="Bildobjekt 6">
            <a:extLst>
              <a:ext uri="{FF2B5EF4-FFF2-40B4-BE49-F238E27FC236}">
                <a16:creationId xmlns:a16="http://schemas.microsoft.com/office/drawing/2014/main" id="{146F57DC-4636-46E8-A65F-3A4FA55CC6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32836" y="6480334"/>
            <a:ext cx="2515350" cy="329882"/>
          </a:xfrm>
          <a:prstGeom prst="rect">
            <a:avLst/>
          </a:prstGeom>
        </p:spPr>
      </p:pic>
    </p:spTree>
    <p:extLst>
      <p:ext uri="{BB962C8B-B14F-4D97-AF65-F5344CB8AC3E}">
        <p14:creationId xmlns:p14="http://schemas.microsoft.com/office/powerpoint/2010/main" val="20042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E0EBC02-D799-469B-A6B2-5239810792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pic>
        <p:nvPicPr>
          <p:cNvPr id="9" name="Bildobjekt 8">
            <a:extLst>
              <a:ext uri="{FF2B5EF4-FFF2-40B4-BE49-F238E27FC236}">
                <a16:creationId xmlns:a16="http://schemas.microsoft.com/office/drawing/2014/main" id="{C3078DFB-D390-4DA4-A7C8-C4C2EFFCC2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8199" y="814387"/>
            <a:ext cx="2939968" cy="5229224"/>
          </a:xfrm>
          <a:prstGeom prst="rect">
            <a:avLst/>
          </a:prstGeom>
        </p:spPr>
      </p:pic>
      <p:pic>
        <p:nvPicPr>
          <p:cNvPr id="10" name="Bildobjekt 9">
            <a:extLst>
              <a:ext uri="{FF2B5EF4-FFF2-40B4-BE49-F238E27FC236}">
                <a16:creationId xmlns:a16="http://schemas.microsoft.com/office/drawing/2014/main" id="{59EE3A08-370B-473A-82F9-E149931316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30792" y="814387"/>
            <a:ext cx="2939968" cy="5229223"/>
          </a:xfrm>
          <a:prstGeom prst="rect">
            <a:avLst/>
          </a:prstGeom>
        </p:spPr>
      </p:pic>
      <p:pic>
        <p:nvPicPr>
          <p:cNvPr id="11" name="Bildobjekt 10">
            <a:extLst>
              <a:ext uri="{FF2B5EF4-FFF2-40B4-BE49-F238E27FC236}">
                <a16:creationId xmlns:a16="http://schemas.microsoft.com/office/drawing/2014/main" id="{7A1FBCB8-216F-48E3-90D8-7850444EB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73385" y="814387"/>
            <a:ext cx="2939967" cy="5229223"/>
          </a:xfrm>
          <a:prstGeom prst="rect">
            <a:avLst/>
          </a:prstGeom>
        </p:spPr>
      </p:pic>
    </p:spTree>
    <p:extLst>
      <p:ext uri="{BB962C8B-B14F-4D97-AF65-F5344CB8AC3E}">
        <p14:creationId xmlns:p14="http://schemas.microsoft.com/office/powerpoint/2010/main" val="41758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3" descr="En bild som visar skärmbild&#10;&#10;Beskrivning genererad med mycket hög exakthet">
            <a:extLst>
              <a:ext uri="{FF2B5EF4-FFF2-40B4-BE49-F238E27FC236}">
                <a16:creationId xmlns:a16="http://schemas.microsoft.com/office/drawing/2014/main" id="{5EB1B61D-78E1-454A-8622-7023DA992D03}"/>
              </a:ext>
            </a:extLst>
          </p:cNvPr>
          <p:cNvPicPr>
            <a:picLocks noChangeAspect="1"/>
          </p:cNvPicPr>
          <p:nvPr/>
        </p:nvPicPr>
        <p:blipFill rotWithShape="1">
          <a:blip r:embed="rId2"/>
          <a:srcRect b="7131"/>
          <a:stretch/>
        </p:blipFill>
        <p:spPr>
          <a:xfrm>
            <a:off x="2949389" y="166937"/>
            <a:ext cx="6293222" cy="6058934"/>
          </a:xfrm>
          <a:prstGeom prst="rect">
            <a:avLst/>
          </a:prstGeom>
        </p:spPr>
      </p:pic>
      <p:sp>
        <p:nvSpPr>
          <p:cNvPr id="5" name="textruta 4">
            <a:extLst>
              <a:ext uri="{FF2B5EF4-FFF2-40B4-BE49-F238E27FC236}">
                <a16:creationId xmlns:a16="http://schemas.microsoft.com/office/drawing/2014/main" id="{F693ECC5-0AF3-4300-86F5-9E5C1055C5FA}"/>
              </a:ext>
            </a:extLst>
          </p:cNvPr>
          <p:cNvSpPr txBox="1"/>
          <p:nvPr/>
        </p:nvSpPr>
        <p:spPr>
          <a:xfrm>
            <a:off x="9278469" y="4778189"/>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Tacksida visas. </a:t>
            </a:r>
            <a:br>
              <a:rPr lang="sv-SE" dirty="0">
                <a:cs typeface="Calibri"/>
              </a:rPr>
            </a:br>
            <a:r>
              <a:rPr lang="sv-SE" dirty="0"/>
              <a:t>Mail skickas ut.</a:t>
            </a:r>
          </a:p>
        </p:txBody>
      </p:sp>
      <p:sp>
        <p:nvSpPr>
          <p:cNvPr id="6" name="textruta 5">
            <a:extLst>
              <a:ext uri="{FF2B5EF4-FFF2-40B4-BE49-F238E27FC236}">
                <a16:creationId xmlns:a16="http://schemas.microsoft.com/office/drawing/2014/main" id="{4BD79A68-1A9D-4887-ADB2-8CCCF63C5017}"/>
              </a:ext>
            </a:extLst>
          </p:cNvPr>
          <p:cNvSpPr txBox="1"/>
          <p:nvPr/>
        </p:nvSpPr>
        <p:spPr>
          <a:xfrm>
            <a:off x="711563" y="510091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Gå till registrera sidan</a:t>
            </a:r>
          </a:p>
        </p:txBody>
      </p:sp>
      <p:cxnSp>
        <p:nvCxnSpPr>
          <p:cNvPr id="7" name="Rak pilkoppling 6">
            <a:extLst>
              <a:ext uri="{FF2B5EF4-FFF2-40B4-BE49-F238E27FC236}">
                <a16:creationId xmlns:a16="http://schemas.microsoft.com/office/drawing/2014/main" id="{9AD68982-1C02-4E17-9EA0-641A537534B2}"/>
              </a:ext>
            </a:extLst>
          </p:cNvPr>
          <p:cNvCxnSpPr/>
          <p:nvPr/>
        </p:nvCxnSpPr>
        <p:spPr>
          <a:xfrm>
            <a:off x="8606117" y="4773705"/>
            <a:ext cx="385483" cy="116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63480E5E-DC02-4898-B283-6B49BF875B99}"/>
              </a:ext>
            </a:extLst>
          </p:cNvPr>
          <p:cNvCxnSpPr>
            <a:cxnSpLocks/>
          </p:cNvCxnSpPr>
          <p:nvPr/>
        </p:nvCxnSpPr>
        <p:spPr>
          <a:xfrm flipH="1">
            <a:off x="3155576" y="5284692"/>
            <a:ext cx="36755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C9EFB5C8-45F3-4549-8487-3C2C5407A5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245659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berg, gräs, utomhus, himmel&#10;&#10;Automatiskt genererad beskrivning">
            <a:hlinkClick r:id="rId2"/>
            <a:extLst>
              <a:ext uri="{FF2B5EF4-FFF2-40B4-BE49-F238E27FC236}">
                <a16:creationId xmlns:a16="http://schemas.microsoft.com/office/drawing/2014/main" id="{25CB4D95-A431-4300-BB8C-20605FF82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8621"/>
            <a:ext cx="12192000" cy="6260757"/>
          </a:xfrm>
          <a:prstGeom prst="rect">
            <a:avLst/>
          </a:prstGeom>
        </p:spPr>
      </p:pic>
      <p:sp>
        <p:nvSpPr>
          <p:cNvPr id="2" name="Rubrik 1">
            <a:extLst>
              <a:ext uri="{FF2B5EF4-FFF2-40B4-BE49-F238E27FC236}">
                <a16:creationId xmlns:a16="http://schemas.microsoft.com/office/drawing/2014/main" id="{75570C90-2DA3-45A1-83EC-1FB4D2F6FEC8}"/>
              </a:ext>
            </a:extLst>
          </p:cNvPr>
          <p:cNvSpPr txBox="1">
            <a:spLocks/>
          </p:cNvSpPr>
          <p:nvPr/>
        </p:nvSpPr>
        <p:spPr>
          <a:xfrm>
            <a:off x="1" y="102036"/>
            <a:ext cx="14522852" cy="623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800" dirty="0">
                <a:latin typeface="Proxima Nova" panose="02000506030000020004" pitchFamily="50" charset="0"/>
                <a:hlinkClick r:id="rId2"/>
              </a:rPr>
              <a:t>Webb My KABE</a:t>
            </a:r>
            <a:endParaRPr lang="sv-SE" sz="800" dirty="0">
              <a:latin typeface="Proxima Nova" panose="02000506030000020004" pitchFamily="50" charset="0"/>
            </a:endParaRPr>
          </a:p>
        </p:txBody>
      </p:sp>
      <p:pic>
        <p:nvPicPr>
          <p:cNvPr id="3" name="Bildobjekt 2">
            <a:extLst>
              <a:ext uri="{FF2B5EF4-FFF2-40B4-BE49-F238E27FC236}">
                <a16:creationId xmlns:a16="http://schemas.microsoft.com/office/drawing/2014/main" id="{3A53B4B0-FC2A-460D-9AF6-EC497B66A7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23919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5C5A50-8C45-45FC-998D-98F51373EF99}"/>
              </a:ext>
            </a:extLst>
          </p:cNvPr>
          <p:cNvSpPr>
            <a:spLocks noGrp="1"/>
          </p:cNvSpPr>
          <p:nvPr>
            <p:ph type="title"/>
          </p:nvPr>
        </p:nvSpPr>
        <p:spPr/>
        <p:txBody>
          <a:bodyPr/>
          <a:lstStyle/>
          <a:p>
            <a:r>
              <a:rPr lang="sv-SE" b="1" dirty="0">
                <a:latin typeface="Proxima Nova" panose="02000506030000020004" pitchFamily="50" charset="0"/>
              </a:rPr>
              <a:t>Kundklubb/lojalitetsprogram</a:t>
            </a:r>
            <a:endParaRPr lang="sv-SE" dirty="0">
              <a:latin typeface="Proxima Nova" panose="02000506030000020004" pitchFamily="50" charset="0"/>
            </a:endParaRPr>
          </a:p>
        </p:txBody>
      </p:sp>
      <p:sp>
        <p:nvSpPr>
          <p:cNvPr id="3" name="Platshållare för innehåll 2">
            <a:extLst>
              <a:ext uri="{FF2B5EF4-FFF2-40B4-BE49-F238E27FC236}">
                <a16:creationId xmlns:a16="http://schemas.microsoft.com/office/drawing/2014/main" id="{210A5AF5-FFE7-4B09-B51D-04D5628A3181}"/>
              </a:ext>
            </a:extLst>
          </p:cNvPr>
          <p:cNvSpPr>
            <a:spLocks noGrp="1"/>
          </p:cNvSpPr>
          <p:nvPr>
            <p:ph idx="1"/>
          </p:nvPr>
        </p:nvSpPr>
        <p:spPr>
          <a:xfrm>
            <a:off x="838200" y="1825625"/>
            <a:ext cx="10664952" cy="4351338"/>
          </a:xfrm>
        </p:spPr>
        <p:txBody>
          <a:bodyPr>
            <a:noAutofit/>
          </a:bodyPr>
          <a:lstStyle/>
          <a:p>
            <a:pPr marL="0" indent="0">
              <a:lnSpc>
                <a:spcPct val="100000"/>
              </a:lnSpc>
              <a:spcBef>
                <a:spcPts val="0"/>
              </a:spcBef>
              <a:buNone/>
            </a:pPr>
            <a:r>
              <a:rPr lang="sv-SE" sz="1800" b="1" dirty="0">
                <a:latin typeface="Proxima Nova" panose="02000506030000020004" pitchFamily="50" charset="0"/>
              </a:rPr>
              <a:t>My KABE – för KABE-ägare (på fordonsnivå):</a:t>
            </a:r>
            <a:endParaRPr lang="sv-SE" sz="1800" dirty="0">
              <a:latin typeface="Proxima Nova" panose="02000506030000020004" pitchFamily="50" charset="0"/>
            </a:endParaRPr>
          </a:p>
          <a:p>
            <a:pPr>
              <a:lnSpc>
                <a:spcPct val="100000"/>
              </a:lnSpc>
              <a:spcBef>
                <a:spcPts val="0"/>
              </a:spcBef>
            </a:pPr>
            <a:r>
              <a:rPr lang="sv-SE" sz="1800" dirty="0">
                <a:latin typeface="Proxima Nova" panose="02000506030000020004" pitchFamily="50" charset="0"/>
              </a:rPr>
              <a:t>Registrera; Alla uppgifter om kunden och fordonet (besiktningsperiod, service/garanti, </a:t>
            </a:r>
            <a:r>
              <a:rPr lang="sv-SE" sz="1800" dirty="0" err="1">
                <a:latin typeface="Proxima Nova" panose="02000506030000020004" pitchFamily="50" charset="0"/>
              </a:rPr>
              <a:t>chassinr</a:t>
            </a:r>
            <a:r>
              <a:rPr lang="sv-SE" sz="1800" dirty="0">
                <a:latin typeface="Proxima Nova" panose="02000506030000020004" pitchFamily="50" charset="0"/>
              </a:rPr>
              <a:t>, finansiering </a:t>
            </a:r>
            <a:r>
              <a:rPr lang="sv-SE" sz="1800" dirty="0" err="1">
                <a:latin typeface="Proxima Nova" panose="02000506030000020004" pitchFamily="50" charset="0"/>
              </a:rPr>
              <a:t>etc</a:t>
            </a:r>
            <a:r>
              <a:rPr lang="sv-SE" sz="1800" dirty="0">
                <a:latin typeface="Proxima Nova" panose="02000506030000020004" pitchFamily="50" charset="0"/>
              </a:rPr>
              <a:t>)</a:t>
            </a:r>
          </a:p>
          <a:p>
            <a:pPr lvl="0">
              <a:lnSpc>
                <a:spcPct val="100000"/>
              </a:lnSpc>
              <a:spcBef>
                <a:spcPts val="0"/>
              </a:spcBef>
            </a:pPr>
            <a:r>
              <a:rPr lang="sv-SE" sz="1800" dirty="0">
                <a:latin typeface="Proxima Nova" panose="02000506030000020004" pitchFamily="50" charset="0"/>
              </a:rPr>
              <a:t>Kundresan; Marketing automation  </a:t>
            </a:r>
          </a:p>
          <a:p>
            <a:pPr lvl="0">
              <a:lnSpc>
                <a:spcPct val="100000"/>
              </a:lnSpc>
              <a:spcBef>
                <a:spcPts val="0"/>
              </a:spcBef>
            </a:pPr>
            <a:r>
              <a:rPr lang="sv-SE" sz="1800" dirty="0">
                <a:latin typeface="Proxima Nova" panose="02000506030000020004" pitchFamily="50" charset="0"/>
              </a:rPr>
              <a:t>Smart D </a:t>
            </a:r>
            <a:r>
              <a:rPr lang="sv-SE" sz="1800" dirty="0" err="1">
                <a:latin typeface="Proxima Nova" panose="02000506030000020004" pitchFamily="50" charset="0"/>
              </a:rPr>
              <a:t>Remote</a:t>
            </a:r>
            <a:r>
              <a:rPr lang="sv-SE" sz="1800" dirty="0">
                <a:latin typeface="Proxima Nova" panose="02000506030000020004" pitchFamily="50" charset="0"/>
              </a:rPr>
              <a:t>; För de som har Smart D </a:t>
            </a:r>
            <a:r>
              <a:rPr lang="sv-SE" sz="1800" dirty="0" err="1">
                <a:latin typeface="Proxima Nova" panose="02000506030000020004" pitchFamily="50" charset="0"/>
              </a:rPr>
              <a:t>elpanel</a:t>
            </a:r>
            <a:r>
              <a:rPr lang="sv-SE" sz="1800" dirty="0">
                <a:latin typeface="Proxima Nova" panose="02000506030000020004" pitchFamily="50" charset="0"/>
              </a:rPr>
              <a:t>; styra alla funktioner (belysning, värme, larm, vatten, batteri </a:t>
            </a:r>
            <a:r>
              <a:rPr lang="sv-SE" sz="1800" dirty="0" err="1">
                <a:latin typeface="Proxima Nova" panose="02000506030000020004" pitchFamily="50" charset="0"/>
              </a:rPr>
              <a:t>etc</a:t>
            </a:r>
            <a:r>
              <a:rPr lang="sv-SE" sz="1800" dirty="0">
                <a:latin typeface="Proxima Nova" panose="02000506030000020004" pitchFamily="50" charset="0"/>
              </a:rPr>
              <a:t>)</a:t>
            </a:r>
          </a:p>
          <a:p>
            <a:pPr lvl="0">
              <a:lnSpc>
                <a:spcPct val="100000"/>
              </a:lnSpc>
              <a:spcBef>
                <a:spcPts val="0"/>
              </a:spcBef>
            </a:pPr>
            <a:r>
              <a:rPr lang="sv-SE" sz="1800" dirty="0">
                <a:latin typeface="Proxima Nova" panose="02000506030000020004" pitchFamily="50" charset="0"/>
              </a:rPr>
              <a:t>Instruktioner; Smarta tips, nya idéer, instruktionsfilmer</a:t>
            </a:r>
          </a:p>
          <a:p>
            <a:pPr lvl="0">
              <a:lnSpc>
                <a:spcPct val="100000"/>
              </a:lnSpc>
              <a:spcBef>
                <a:spcPts val="0"/>
              </a:spcBef>
            </a:pPr>
            <a:r>
              <a:rPr lang="sv-SE" sz="1800" dirty="0">
                <a:latin typeface="Proxima Nova" panose="02000506030000020004" pitchFamily="50" charset="0"/>
              </a:rPr>
              <a:t>Instruktionsböcker; Digitala, sökbara</a:t>
            </a:r>
          </a:p>
          <a:p>
            <a:pPr lvl="0">
              <a:lnSpc>
                <a:spcPct val="100000"/>
              </a:lnSpc>
              <a:spcBef>
                <a:spcPts val="0"/>
              </a:spcBef>
            </a:pPr>
            <a:r>
              <a:rPr lang="sv-SE" sz="1800" dirty="0">
                <a:latin typeface="Proxima Nova" panose="02000506030000020004" pitchFamily="50" charset="0"/>
              </a:rPr>
              <a:t>GPS; Hitta ditt fordon</a:t>
            </a:r>
          </a:p>
          <a:p>
            <a:pPr lvl="0">
              <a:lnSpc>
                <a:spcPct val="100000"/>
              </a:lnSpc>
              <a:spcBef>
                <a:spcPts val="0"/>
              </a:spcBef>
            </a:pPr>
            <a:r>
              <a:rPr lang="sv-SE" sz="1800" dirty="0">
                <a:latin typeface="Proxima Nova" panose="02000506030000020004" pitchFamily="50" charset="0"/>
              </a:rPr>
              <a:t>Sök/boka tid hos din ÅF; Serviceverkstäder, se serviceperiod, historik och boka service</a:t>
            </a:r>
          </a:p>
          <a:p>
            <a:pPr lvl="0">
              <a:lnSpc>
                <a:spcPct val="100000"/>
              </a:lnSpc>
              <a:spcBef>
                <a:spcPts val="0"/>
              </a:spcBef>
            </a:pPr>
            <a:r>
              <a:rPr lang="sv-SE" sz="1800" dirty="0">
                <a:latin typeface="Proxima Nova" panose="02000506030000020004" pitchFamily="50" charset="0"/>
              </a:rPr>
              <a:t>Nyheter; Nya modeller, ny teknik </a:t>
            </a:r>
            <a:r>
              <a:rPr lang="sv-SE" sz="1800" dirty="0" err="1">
                <a:latin typeface="Proxima Nova" panose="02000506030000020004" pitchFamily="50" charset="0"/>
              </a:rPr>
              <a:t>etc</a:t>
            </a:r>
            <a:endParaRPr lang="sv-SE" sz="1800" dirty="0">
              <a:latin typeface="Proxima Nova" panose="02000506030000020004" pitchFamily="50" charset="0"/>
            </a:endParaRPr>
          </a:p>
          <a:p>
            <a:pPr lvl="0">
              <a:lnSpc>
                <a:spcPct val="100000"/>
              </a:lnSpc>
              <a:spcBef>
                <a:spcPts val="0"/>
              </a:spcBef>
            </a:pPr>
            <a:r>
              <a:rPr lang="sv-SE" sz="1800" dirty="0">
                <a:latin typeface="Proxima Nova" panose="02000506030000020004" pitchFamily="50" charset="0"/>
              </a:rPr>
              <a:t>Inbjudningar; Förhandsvisning, VIP-event (på central och lokal nivå)</a:t>
            </a:r>
          </a:p>
          <a:p>
            <a:pPr lvl="0">
              <a:lnSpc>
                <a:spcPct val="100000"/>
              </a:lnSpc>
              <a:spcBef>
                <a:spcPts val="0"/>
              </a:spcBef>
            </a:pPr>
            <a:r>
              <a:rPr lang="sv-SE" sz="1800" dirty="0">
                <a:latin typeface="Proxima Nova" panose="02000506030000020004" pitchFamily="50" charset="0"/>
              </a:rPr>
              <a:t>Undersökningar; Vad tyckte du om…? </a:t>
            </a:r>
          </a:p>
          <a:p>
            <a:pPr lvl="0">
              <a:lnSpc>
                <a:spcPct val="100000"/>
              </a:lnSpc>
              <a:spcBef>
                <a:spcPts val="0"/>
              </a:spcBef>
            </a:pPr>
            <a:r>
              <a:rPr lang="sv-SE" sz="1800" dirty="0">
                <a:latin typeface="Proxima Nova" panose="02000506030000020004" pitchFamily="50" charset="0"/>
              </a:rPr>
              <a:t>Erbjudanden, Meddelanden, Upplevelser, Tävlingar, Omdömen</a:t>
            </a:r>
          </a:p>
        </p:txBody>
      </p:sp>
      <p:pic>
        <p:nvPicPr>
          <p:cNvPr id="5" name="Bildobjekt 4">
            <a:extLst>
              <a:ext uri="{FF2B5EF4-FFF2-40B4-BE49-F238E27FC236}">
                <a16:creationId xmlns:a16="http://schemas.microsoft.com/office/drawing/2014/main" id="{E1760C4E-ABD3-4F39-8485-2CE6D18A29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421413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5C5A50-8C45-45FC-998D-98F51373EF99}"/>
              </a:ext>
            </a:extLst>
          </p:cNvPr>
          <p:cNvSpPr>
            <a:spLocks noGrp="1"/>
          </p:cNvSpPr>
          <p:nvPr>
            <p:ph type="title"/>
          </p:nvPr>
        </p:nvSpPr>
        <p:spPr/>
        <p:txBody>
          <a:bodyPr/>
          <a:lstStyle/>
          <a:p>
            <a:r>
              <a:rPr lang="sv-SE" b="1" dirty="0">
                <a:latin typeface="Proxima Nova" panose="02000506030000020004" pitchFamily="50" charset="0"/>
              </a:rPr>
              <a:t>Kundklubb/lojalitetsprogram</a:t>
            </a:r>
            <a:endParaRPr lang="sv-SE" dirty="0">
              <a:latin typeface="Proxima Nova" panose="02000506030000020004" pitchFamily="50" charset="0"/>
            </a:endParaRPr>
          </a:p>
        </p:txBody>
      </p:sp>
      <p:sp>
        <p:nvSpPr>
          <p:cNvPr id="3" name="Platshållare för innehåll 2">
            <a:extLst>
              <a:ext uri="{FF2B5EF4-FFF2-40B4-BE49-F238E27FC236}">
                <a16:creationId xmlns:a16="http://schemas.microsoft.com/office/drawing/2014/main" id="{210A5AF5-FFE7-4B09-B51D-04D5628A3181}"/>
              </a:ext>
            </a:extLst>
          </p:cNvPr>
          <p:cNvSpPr>
            <a:spLocks noGrp="1"/>
          </p:cNvSpPr>
          <p:nvPr>
            <p:ph idx="1"/>
          </p:nvPr>
        </p:nvSpPr>
        <p:spPr/>
        <p:txBody>
          <a:bodyPr>
            <a:noAutofit/>
          </a:bodyPr>
          <a:lstStyle/>
          <a:p>
            <a:pPr marL="0" indent="0">
              <a:lnSpc>
                <a:spcPct val="100000"/>
              </a:lnSpc>
              <a:spcBef>
                <a:spcPts val="0"/>
              </a:spcBef>
              <a:buNone/>
            </a:pPr>
            <a:r>
              <a:rPr lang="sv-SE" sz="1800" b="1" dirty="0">
                <a:latin typeface="Proxima Nova" panose="02000506030000020004" pitchFamily="50" charset="0"/>
              </a:rPr>
              <a:t>My KABE – öppen för alla:</a:t>
            </a:r>
            <a:endParaRPr lang="sv-SE" sz="1800" dirty="0">
              <a:latin typeface="Proxima Nova" panose="02000506030000020004" pitchFamily="50" charset="0"/>
            </a:endParaRPr>
          </a:p>
          <a:p>
            <a:pPr lvl="0">
              <a:lnSpc>
                <a:spcPct val="100000"/>
              </a:lnSpc>
              <a:spcBef>
                <a:spcPts val="0"/>
              </a:spcBef>
            </a:pPr>
            <a:r>
              <a:rPr lang="sv-SE" sz="1800" dirty="0">
                <a:latin typeface="Proxima Nova" panose="02000506030000020004" pitchFamily="50" charset="0"/>
              </a:rPr>
              <a:t>Anmälan </a:t>
            </a:r>
          </a:p>
          <a:p>
            <a:pPr lvl="0">
              <a:lnSpc>
                <a:spcPct val="100000"/>
              </a:lnSpc>
              <a:spcBef>
                <a:spcPts val="0"/>
              </a:spcBef>
            </a:pPr>
            <a:r>
              <a:rPr lang="sv-SE" sz="1800" dirty="0">
                <a:latin typeface="Proxima Nova" panose="02000506030000020004" pitchFamily="50" charset="0"/>
              </a:rPr>
              <a:t>Marknadsföring </a:t>
            </a:r>
          </a:p>
          <a:p>
            <a:pPr lvl="0">
              <a:lnSpc>
                <a:spcPct val="100000"/>
              </a:lnSpc>
              <a:spcBef>
                <a:spcPts val="0"/>
              </a:spcBef>
            </a:pPr>
            <a:r>
              <a:rPr lang="sv-SE" sz="1800" dirty="0">
                <a:latin typeface="Proxima Nova" panose="02000506030000020004" pitchFamily="50" charset="0"/>
              </a:rPr>
              <a:t>Erbjudanden</a:t>
            </a:r>
          </a:p>
          <a:p>
            <a:pPr lvl="0">
              <a:lnSpc>
                <a:spcPct val="100000"/>
              </a:lnSpc>
              <a:spcBef>
                <a:spcPts val="0"/>
              </a:spcBef>
            </a:pPr>
            <a:r>
              <a:rPr lang="sv-SE" sz="1800" dirty="0">
                <a:latin typeface="Proxima Nova" panose="02000506030000020004" pitchFamily="50" charset="0"/>
              </a:rPr>
              <a:t>Inbjudningar; Mässor, event, road show </a:t>
            </a:r>
            <a:r>
              <a:rPr lang="sv-SE" sz="1800" dirty="0" err="1">
                <a:latin typeface="Proxima Nova" panose="02000506030000020004" pitchFamily="50" charset="0"/>
              </a:rPr>
              <a:t>etc</a:t>
            </a:r>
            <a:r>
              <a:rPr lang="sv-SE" sz="1800" dirty="0">
                <a:latin typeface="Proxima Nova" panose="02000506030000020004" pitchFamily="50" charset="0"/>
              </a:rPr>
              <a:t> (lokalt och centralt)</a:t>
            </a:r>
          </a:p>
          <a:p>
            <a:pPr lvl="0">
              <a:lnSpc>
                <a:spcPct val="100000"/>
              </a:lnSpc>
              <a:spcBef>
                <a:spcPts val="0"/>
              </a:spcBef>
            </a:pPr>
            <a:r>
              <a:rPr lang="sv-SE" sz="1800" dirty="0">
                <a:latin typeface="Proxima Nova" panose="02000506030000020004" pitchFamily="50" charset="0"/>
              </a:rPr>
              <a:t>Meddelanden från lokal ÅF</a:t>
            </a:r>
          </a:p>
          <a:p>
            <a:pPr lvl="0">
              <a:lnSpc>
                <a:spcPct val="100000"/>
              </a:lnSpc>
              <a:spcBef>
                <a:spcPts val="0"/>
              </a:spcBef>
            </a:pPr>
            <a:r>
              <a:rPr lang="sv-SE" sz="1800" dirty="0">
                <a:latin typeface="Proxima Nova" panose="02000506030000020004" pitchFamily="50" charset="0"/>
              </a:rPr>
              <a:t>Upplevelser 	</a:t>
            </a:r>
          </a:p>
          <a:p>
            <a:pPr lvl="0">
              <a:lnSpc>
                <a:spcPct val="100000"/>
              </a:lnSpc>
              <a:spcBef>
                <a:spcPts val="0"/>
              </a:spcBef>
            </a:pPr>
            <a:r>
              <a:rPr lang="sv-SE" sz="1800" dirty="0">
                <a:latin typeface="Proxima Nova" panose="02000506030000020004" pitchFamily="50" charset="0"/>
              </a:rPr>
              <a:t>Inspiration; Kataloger, tidningar, filmer</a:t>
            </a:r>
          </a:p>
          <a:p>
            <a:pPr lvl="0">
              <a:lnSpc>
                <a:spcPct val="100000"/>
              </a:lnSpc>
              <a:spcBef>
                <a:spcPts val="0"/>
              </a:spcBef>
            </a:pPr>
            <a:r>
              <a:rPr lang="sv-SE" sz="1800" dirty="0">
                <a:latin typeface="Proxima Nova" panose="02000506030000020004" pitchFamily="50" charset="0"/>
              </a:rPr>
              <a:t>Tävlingar</a:t>
            </a:r>
          </a:p>
          <a:p>
            <a:pPr lvl="0">
              <a:lnSpc>
                <a:spcPct val="100000"/>
              </a:lnSpc>
              <a:spcBef>
                <a:spcPts val="0"/>
              </a:spcBef>
            </a:pPr>
            <a:r>
              <a:rPr lang="sv-SE" sz="1800" dirty="0">
                <a:latin typeface="Proxima Nova" panose="02000506030000020004" pitchFamily="50" charset="0"/>
              </a:rPr>
              <a:t>Omdömen</a:t>
            </a:r>
          </a:p>
          <a:p>
            <a:pPr lvl="0">
              <a:lnSpc>
                <a:spcPct val="100000"/>
              </a:lnSpc>
              <a:spcBef>
                <a:spcPts val="0"/>
              </a:spcBef>
            </a:pPr>
            <a:r>
              <a:rPr lang="sv-SE" sz="1800" dirty="0">
                <a:latin typeface="Proxima Nova" panose="02000506030000020004" pitchFamily="50" charset="0"/>
              </a:rPr>
              <a:t>Undersökningar</a:t>
            </a:r>
          </a:p>
          <a:p>
            <a:pPr lvl="0">
              <a:lnSpc>
                <a:spcPct val="100000"/>
              </a:lnSpc>
              <a:spcBef>
                <a:spcPts val="0"/>
              </a:spcBef>
            </a:pPr>
            <a:r>
              <a:rPr lang="sv-SE" sz="1800" dirty="0">
                <a:latin typeface="Proxima Nova" panose="02000506030000020004" pitchFamily="50" charset="0"/>
              </a:rPr>
              <a:t>ÅF-sök; Sök närmaste ÅF</a:t>
            </a:r>
          </a:p>
          <a:p>
            <a:pPr lvl="0">
              <a:lnSpc>
                <a:spcPct val="100000"/>
              </a:lnSpc>
              <a:spcBef>
                <a:spcPts val="0"/>
              </a:spcBef>
            </a:pPr>
            <a:r>
              <a:rPr lang="sv-SE" sz="1800" dirty="0">
                <a:latin typeface="Proxima Nova" panose="02000506030000020004" pitchFamily="50" charset="0"/>
              </a:rPr>
              <a:t>Sök/boka; Campingplats, färjebiljett </a:t>
            </a:r>
            <a:r>
              <a:rPr lang="sv-SE" sz="1800" dirty="0" err="1">
                <a:latin typeface="Proxima Nova" panose="02000506030000020004" pitchFamily="50" charset="0"/>
              </a:rPr>
              <a:t>etc</a:t>
            </a:r>
            <a:r>
              <a:rPr lang="sv-SE" sz="1800" dirty="0">
                <a:latin typeface="Proxima Nova" panose="02000506030000020004" pitchFamily="50" charset="0"/>
              </a:rPr>
              <a:t>	</a:t>
            </a:r>
          </a:p>
          <a:p>
            <a:pPr lvl="0">
              <a:lnSpc>
                <a:spcPct val="100000"/>
              </a:lnSpc>
              <a:spcBef>
                <a:spcPts val="0"/>
              </a:spcBef>
            </a:pPr>
            <a:r>
              <a:rPr lang="sv-SE" sz="1800" dirty="0">
                <a:latin typeface="Proxima Nova" panose="02000506030000020004" pitchFamily="50" charset="0"/>
              </a:rPr>
              <a:t>Partnererbjudanden</a:t>
            </a:r>
          </a:p>
          <a:p>
            <a:pPr>
              <a:lnSpc>
                <a:spcPct val="100000"/>
              </a:lnSpc>
              <a:spcBef>
                <a:spcPts val="0"/>
              </a:spcBef>
            </a:pPr>
            <a:r>
              <a:rPr lang="sv-SE" sz="1800" b="1" i="1">
                <a:solidFill>
                  <a:schemeClr val="bg1"/>
                </a:solidFill>
                <a:highlight>
                  <a:srgbClr val="FFFF00"/>
                </a:highlight>
                <a:latin typeface="Proxima Nova" panose="02000506030000020004" pitchFamily="50" charset="0"/>
              </a:rPr>
              <a:t>Mäta </a:t>
            </a:r>
            <a:r>
              <a:rPr lang="sv-SE" sz="1800" b="1" i="1" dirty="0">
                <a:solidFill>
                  <a:schemeClr val="bg1"/>
                </a:solidFill>
                <a:highlight>
                  <a:srgbClr val="FFFF00"/>
                </a:highlight>
                <a:latin typeface="Proxima Nova" panose="02000506030000020004" pitchFamily="50" charset="0"/>
              </a:rPr>
              <a:t>konverteringsgrad</a:t>
            </a:r>
          </a:p>
        </p:txBody>
      </p:sp>
      <p:pic>
        <p:nvPicPr>
          <p:cNvPr id="5" name="Bildobjekt 4">
            <a:extLst>
              <a:ext uri="{FF2B5EF4-FFF2-40B4-BE49-F238E27FC236}">
                <a16:creationId xmlns:a16="http://schemas.microsoft.com/office/drawing/2014/main" id="{7E2FB3E0-75AA-4E43-80F2-5D06D2D339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113666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3A854C-B1FB-49CC-9688-012A500CD8C8}"/>
              </a:ext>
            </a:extLst>
          </p:cNvPr>
          <p:cNvSpPr>
            <a:spLocks noGrp="1"/>
          </p:cNvSpPr>
          <p:nvPr>
            <p:ph type="title"/>
          </p:nvPr>
        </p:nvSpPr>
        <p:spPr/>
        <p:txBody>
          <a:bodyPr/>
          <a:lstStyle/>
          <a:p>
            <a:r>
              <a:rPr lang="sv-SE" b="1" dirty="0">
                <a:latin typeface="Proxima Nova" panose="02000506030000020004" pitchFamily="50" charset="0"/>
              </a:rPr>
              <a:t>Status utvecklandet av My KABE</a:t>
            </a:r>
          </a:p>
        </p:txBody>
      </p:sp>
      <p:sp>
        <p:nvSpPr>
          <p:cNvPr id="3" name="Platshållare för innehåll 2">
            <a:extLst>
              <a:ext uri="{FF2B5EF4-FFF2-40B4-BE49-F238E27FC236}">
                <a16:creationId xmlns:a16="http://schemas.microsoft.com/office/drawing/2014/main" id="{92308A19-44BE-4A77-9698-DF2CA7FE7B34}"/>
              </a:ext>
            </a:extLst>
          </p:cNvPr>
          <p:cNvSpPr>
            <a:spLocks noGrp="1"/>
          </p:cNvSpPr>
          <p:nvPr>
            <p:ph idx="1"/>
          </p:nvPr>
        </p:nvSpPr>
        <p:spPr>
          <a:xfrm>
            <a:off x="838200" y="1601108"/>
            <a:ext cx="10515600" cy="4351338"/>
          </a:xfrm>
        </p:spPr>
        <p:txBody>
          <a:bodyPr>
            <a:noAutofit/>
          </a:bodyPr>
          <a:lstStyle/>
          <a:p>
            <a:pPr marL="342900" indent="-342900">
              <a:buFont typeface="+mj-lt"/>
              <a:buAutoNum type="arabicPeriod"/>
            </a:pPr>
            <a:r>
              <a:rPr lang="sv-SE" sz="1800" dirty="0">
                <a:latin typeface="Proxima Nova" panose="02000506030000020004" pitchFamily="50" charset="0"/>
              </a:rPr>
              <a:t>Kvalitetssäkra kundinformation (databassystem)</a:t>
            </a:r>
          </a:p>
          <a:p>
            <a:pPr marL="342900" indent="-342900">
              <a:buFont typeface="+mj-lt"/>
              <a:buAutoNum type="arabicPeriod"/>
            </a:pPr>
            <a:r>
              <a:rPr lang="sv-SE" sz="1800" dirty="0">
                <a:latin typeface="Proxima Nova" panose="02000506030000020004" pitchFamily="50" charset="0"/>
              </a:rPr>
              <a:t>Samla in kundinformation (nya och befintliga KABE-ägare, </a:t>
            </a:r>
            <a:r>
              <a:rPr lang="sv-SE" sz="1800" dirty="0" err="1">
                <a:latin typeface="Proxima Nova" panose="02000506030000020004" pitchFamily="50" charset="0"/>
              </a:rPr>
              <a:t>prospects</a:t>
            </a:r>
            <a:r>
              <a:rPr lang="sv-SE" sz="1800" dirty="0">
                <a:latin typeface="Proxima Nova" panose="02000506030000020004" pitchFamily="50" charset="0"/>
              </a:rPr>
              <a:t>) </a:t>
            </a:r>
          </a:p>
          <a:p>
            <a:pPr marL="342900" indent="-342900">
              <a:buFont typeface="+mj-lt"/>
              <a:buAutoNum type="arabicPeriod"/>
            </a:pPr>
            <a:r>
              <a:rPr lang="sv-SE" sz="1800" dirty="0">
                <a:latin typeface="Proxima Nova" panose="02000506030000020004" pitchFamily="50" charset="0"/>
              </a:rPr>
              <a:t>Skapa My KABE version 1.0 (webbversion)</a:t>
            </a:r>
          </a:p>
          <a:p>
            <a:pPr marL="342900" indent="-342900">
              <a:buFont typeface="+mj-lt"/>
              <a:buAutoNum type="arabicPeriod"/>
            </a:pPr>
            <a:r>
              <a:rPr lang="sv-SE" sz="1800" dirty="0">
                <a:latin typeface="Proxima Nova" panose="02000506030000020004" pitchFamily="50" charset="0"/>
              </a:rPr>
              <a:t>Se mitt fordon</a:t>
            </a:r>
          </a:p>
          <a:p>
            <a:pPr marL="342900" indent="-342900">
              <a:buFont typeface="+mj-lt"/>
              <a:buAutoNum type="arabicPeriod"/>
            </a:pPr>
            <a:r>
              <a:rPr lang="sv-SE" sz="1800" dirty="0">
                <a:latin typeface="Proxima Nova" panose="02000506030000020004" pitchFamily="50" charset="0"/>
              </a:rPr>
              <a:t>Ändra/lägga till kunduppgifter (via www.kabe.se)</a:t>
            </a:r>
          </a:p>
          <a:p>
            <a:pPr marL="342900" indent="-342900">
              <a:buFont typeface="+mj-lt"/>
              <a:buAutoNum type="arabicPeriod"/>
            </a:pPr>
            <a:r>
              <a:rPr lang="sv-SE" sz="1800" dirty="0">
                <a:latin typeface="Proxima Nova" panose="02000506030000020004" pitchFamily="50" charset="0"/>
              </a:rPr>
              <a:t>Skapa kommunikationskanal till kund/</a:t>
            </a:r>
            <a:r>
              <a:rPr lang="sv-SE" sz="1800" dirty="0" err="1">
                <a:latin typeface="Proxima Nova" panose="02000506030000020004" pitchFamily="50" charset="0"/>
              </a:rPr>
              <a:t>prospect</a:t>
            </a:r>
            <a:r>
              <a:rPr lang="sv-SE" sz="1800" dirty="0">
                <a:latin typeface="Proxima Nova" panose="02000506030000020004" pitchFamily="50" charset="0"/>
              </a:rPr>
              <a:t> (mail och SMS)</a:t>
            </a:r>
          </a:p>
          <a:p>
            <a:pPr marL="342900" indent="-342900">
              <a:buFont typeface="+mj-lt"/>
              <a:buAutoNum type="arabicPeriod"/>
            </a:pPr>
            <a:r>
              <a:rPr lang="sv-SE" sz="1800" dirty="0">
                <a:latin typeface="Proxima Nova" panose="02000506030000020004" pitchFamily="50" charset="0"/>
              </a:rPr>
              <a:t>Kund ska känna sig sedd (riktad kommunikation, kundnöjdhet)</a:t>
            </a:r>
          </a:p>
          <a:p>
            <a:pPr marL="342900" indent="-342900">
              <a:buFont typeface="+mj-lt"/>
              <a:buAutoNum type="arabicPeriod"/>
            </a:pPr>
            <a:r>
              <a:rPr lang="sv-SE" sz="1800" dirty="0">
                <a:latin typeface="Proxima Nova" panose="02000506030000020004" pitchFamily="50" charset="0"/>
              </a:rPr>
              <a:t>Skapa kundresan; Automatiserad kundkommunikation</a:t>
            </a:r>
          </a:p>
          <a:p>
            <a:pPr marL="342900" indent="-342900">
              <a:buFont typeface="+mj-lt"/>
              <a:buAutoNum type="arabicPeriod"/>
            </a:pPr>
            <a:r>
              <a:rPr lang="sv-SE" sz="1800" dirty="0">
                <a:latin typeface="Proxima Nova" panose="02000506030000020004" pitchFamily="50" charset="0"/>
              </a:rPr>
              <a:t>Ge mervärde, t.ex. digital instruktionsbok</a:t>
            </a:r>
          </a:p>
          <a:p>
            <a:pPr marL="342900" indent="-342900">
              <a:buFont typeface="+mj-lt"/>
              <a:buAutoNum type="arabicPeriod"/>
            </a:pPr>
            <a:r>
              <a:rPr lang="sv-SE" sz="1800" dirty="0">
                <a:latin typeface="Proxima Nova" panose="02000506030000020004" pitchFamily="50" charset="0"/>
              </a:rPr>
              <a:t>Skapa My KABE-</a:t>
            </a:r>
            <a:r>
              <a:rPr lang="sv-SE" sz="1800" dirty="0" err="1">
                <a:latin typeface="Proxima Nova" panose="02000506030000020004" pitchFamily="50" charset="0"/>
              </a:rPr>
              <a:t>app</a:t>
            </a:r>
            <a:r>
              <a:rPr lang="sv-SE" sz="1800" dirty="0">
                <a:latin typeface="Proxima Nova" panose="02000506030000020004" pitchFamily="50" charset="0"/>
              </a:rPr>
              <a:t> version 1.0 (steg 1 </a:t>
            </a:r>
            <a:r>
              <a:rPr lang="sv-SE" sz="1800" dirty="0" err="1">
                <a:latin typeface="Proxima Nova" panose="02000506030000020004" pitchFamily="50" charset="0"/>
              </a:rPr>
              <a:t>ios</a:t>
            </a:r>
            <a:r>
              <a:rPr lang="sv-SE" sz="1800" dirty="0">
                <a:latin typeface="Proxima Nova" panose="02000506030000020004" pitchFamily="50" charset="0"/>
              </a:rPr>
              <a:t>, steg 2 </a:t>
            </a:r>
            <a:r>
              <a:rPr lang="sv-SE" sz="1800" dirty="0" err="1">
                <a:latin typeface="Proxima Nova" panose="02000506030000020004" pitchFamily="50" charset="0"/>
              </a:rPr>
              <a:t>android</a:t>
            </a:r>
            <a:r>
              <a:rPr lang="sv-SE" sz="1800" dirty="0">
                <a:latin typeface="Proxima Nova" panose="02000506030000020004" pitchFamily="50" charset="0"/>
              </a:rPr>
              <a:t>)</a:t>
            </a:r>
          </a:p>
          <a:p>
            <a:pPr marL="342900" indent="-342900">
              <a:buFont typeface="+mj-lt"/>
              <a:buAutoNum type="arabicPeriod"/>
            </a:pPr>
            <a:r>
              <a:rPr lang="sv-SE" sz="1800" dirty="0">
                <a:latin typeface="Proxima Nova" panose="02000506030000020004" pitchFamily="50" charset="0"/>
              </a:rPr>
              <a:t>Inkludera Smart-D </a:t>
            </a:r>
            <a:r>
              <a:rPr lang="sv-SE" sz="1800" dirty="0" err="1">
                <a:latin typeface="Proxima Nova" panose="02000506030000020004" pitchFamily="50" charset="0"/>
              </a:rPr>
              <a:t>Remote</a:t>
            </a:r>
            <a:r>
              <a:rPr lang="sv-SE" sz="1800" dirty="0">
                <a:latin typeface="Proxima Nova" panose="02000506030000020004" pitchFamily="50" charset="0"/>
              </a:rPr>
              <a:t> i My KABE (ÅM 2021?)</a:t>
            </a:r>
          </a:p>
          <a:p>
            <a:pPr marL="342900" indent="-342900">
              <a:buFont typeface="+mj-lt"/>
              <a:buAutoNum type="arabicPeriod"/>
            </a:pPr>
            <a:r>
              <a:rPr lang="sv-SE" sz="1800" dirty="0">
                <a:latin typeface="Proxima Nova" panose="02000506030000020004" pitchFamily="50" charset="0"/>
              </a:rPr>
              <a:t>Mail, SMS, (push-notiser)</a:t>
            </a:r>
          </a:p>
          <a:p>
            <a:pPr marL="0" indent="0">
              <a:buNone/>
            </a:pPr>
            <a:endParaRPr lang="sv-SE" sz="1800" dirty="0">
              <a:latin typeface="Proxima Nova" panose="02000506030000020004" pitchFamily="50" charset="0"/>
            </a:endParaRPr>
          </a:p>
          <a:p>
            <a:pPr marL="457200" lvl="1" indent="0">
              <a:buNone/>
            </a:pPr>
            <a:endParaRPr lang="sv-SE" sz="1800" dirty="0">
              <a:latin typeface="Proxima Nova" panose="02000506030000020004" pitchFamily="50" charset="0"/>
            </a:endParaRPr>
          </a:p>
        </p:txBody>
      </p:sp>
      <p:pic>
        <p:nvPicPr>
          <p:cNvPr id="5" name="Bildobjekt 4">
            <a:extLst>
              <a:ext uri="{FF2B5EF4-FFF2-40B4-BE49-F238E27FC236}">
                <a16:creationId xmlns:a16="http://schemas.microsoft.com/office/drawing/2014/main" id="{366CBBDC-D93B-49DD-86B8-33C53EFA55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5901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3A4927B9-0569-4B63-8725-EAAA114A3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41" y="1467684"/>
            <a:ext cx="6662548" cy="4936730"/>
          </a:xfrm>
        </p:spPr>
      </p:pic>
      <p:pic>
        <p:nvPicPr>
          <p:cNvPr id="6" name="Bildobjekt 5">
            <a:extLst>
              <a:ext uri="{FF2B5EF4-FFF2-40B4-BE49-F238E27FC236}">
                <a16:creationId xmlns:a16="http://schemas.microsoft.com/office/drawing/2014/main" id="{40A1A251-A85B-478D-A36B-910E09215B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
        <p:nvSpPr>
          <p:cNvPr id="7" name="Rubrik 1">
            <a:extLst>
              <a:ext uri="{FF2B5EF4-FFF2-40B4-BE49-F238E27FC236}">
                <a16:creationId xmlns:a16="http://schemas.microsoft.com/office/drawing/2014/main" id="{84B7817F-1D8D-4950-906E-57193CEAA5B8}"/>
              </a:ext>
            </a:extLst>
          </p:cNvPr>
          <p:cNvSpPr>
            <a:spLocks noGrp="1"/>
          </p:cNvSpPr>
          <p:nvPr>
            <p:ph type="title"/>
          </p:nvPr>
        </p:nvSpPr>
        <p:spPr>
          <a:xfrm>
            <a:off x="838200" y="365125"/>
            <a:ext cx="10515600" cy="1325563"/>
          </a:xfrm>
        </p:spPr>
        <p:txBody>
          <a:bodyPr/>
          <a:lstStyle/>
          <a:p>
            <a:r>
              <a:rPr lang="sv-SE" b="1" dirty="0">
                <a:latin typeface="Proxima Nova" panose="02000506030000020004" pitchFamily="50" charset="0"/>
              </a:rPr>
              <a:t>Kommunikationsplattform</a:t>
            </a:r>
          </a:p>
        </p:txBody>
      </p:sp>
    </p:spTree>
    <p:extLst>
      <p:ext uri="{BB962C8B-B14F-4D97-AF65-F5344CB8AC3E}">
        <p14:creationId xmlns:p14="http://schemas.microsoft.com/office/powerpoint/2010/main" val="196181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E427CC8-6F1D-4204-ADDA-4D77997C3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732" y="1530128"/>
            <a:ext cx="5570706" cy="4178030"/>
          </a:xfrm>
          <a:prstGeom prst="rect">
            <a:avLst/>
          </a:prstGeom>
        </p:spPr>
      </p:pic>
      <p:sp>
        <p:nvSpPr>
          <p:cNvPr id="2" name="Rubrik 1">
            <a:extLst>
              <a:ext uri="{FF2B5EF4-FFF2-40B4-BE49-F238E27FC236}">
                <a16:creationId xmlns:a16="http://schemas.microsoft.com/office/drawing/2014/main" id="{7F79C16B-67FF-457A-89B3-83F883CF66E6}"/>
              </a:ext>
            </a:extLst>
          </p:cNvPr>
          <p:cNvSpPr>
            <a:spLocks noGrp="1"/>
          </p:cNvSpPr>
          <p:nvPr>
            <p:ph type="title"/>
          </p:nvPr>
        </p:nvSpPr>
        <p:spPr>
          <a:xfrm>
            <a:off x="918562" y="264464"/>
            <a:ext cx="10515600" cy="1325563"/>
          </a:xfrm>
        </p:spPr>
        <p:txBody>
          <a:bodyPr/>
          <a:lstStyle/>
          <a:p>
            <a:r>
              <a:rPr lang="sv-SE" b="1" dirty="0">
                <a:latin typeface="Proxima Nova" panose="02000506030000020004" pitchFamily="50" charset="0"/>
              </a:rPr>
              <a:t>Vad är My KABE</a:t>
            </a:r>
          </a:p>
        </p:txBody>
      </p:sp>
      <p:pic>
        <p:nvPicPr>
          <p:cNvPr id="9" name="Bildobjekt 8">
            <a:extLst>
              <a:ext uri="{FF2B5EF4-FFF2-40B4-BE49-F238E27FC236}">
                <a16:creationId xmlns:a16="http://schemas.microsoft.com/office/drawing/2014/main" id="{2EB65EA9-2178-4400-8639-4FEBA09EB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0" name="textruta 9">
            <a:extLst>
              <a:ext uri="{FF2B5EF4-FFF2-40B4-BE49-F238E27FC236}">
                <a16:creationId xmlns:a16="http://schemas.microsoft.com/office/drawing/2014/main" id="{7806AC28-5D07-4219-A37D-EFD3A5388959}"/>
              </a:ext>
            </a:extLst>
          </p:cNvPr>
          <p:cNvSpPr txBox="1"/>
          <p:nvPr/>
        </p:nvSpPr>
        <p:spPr>
          <a:xfrm>
            <a:off x="1444487" y="1828012"/>
            <a:ext cx="2226365" cy="5078313"/>
          </a:xfrm>
          <a:prstGeom prst="rect">
            <a:avLst/>
          </a:prstGeom>
          <a:noFill/>
        </p:spPr>
        <p:txBody>
          <a:bodyPr wrap="square" rtlCol="0">
            <a:spAutoFit/>
          </a:bodyPr>
          <a:lstStyle/>
          <a:p>
            <a:r>
              <a:rPr lang="sv-SE" dirty="0">
                <a:latin typeface="Proxima Nova" panose="02000506030000020004" pitchFamily="50" charset="0"/>
              </a:rPr>
              <a:t>Automatiserad,</a:t>
            </a:r>
          </a:p>
          <a:p>
            <a:r>
              <a:rPr lang="sv-SE" dirty="0">
                <a:latin typeface="Proxima Nova" panose="02000506030000020004" pitchFamily="50" charset="0"/>
              </a:rPr>
              <a:t>standardiserad kundresa</a:t>
            </a:r>
          </a:p>
          <a:p>
            <a:endParaRPr lang="sv-SE" dirty="0">
              <a:latin typeface="Proxima Nova" panose="02000506030000020004" pitchFamily="50" charset="0"/>
            </a:endParaRPr>
          </a:p>
          <a:p>
            <a:r>
              <a:rPr lang="sv-SE" dirty="0">
                <a:latin typeface="Proxima Nova" panose="02000506030000020004" pitchFamily="50" charset="0"/>
              </a:rPr>
              <a:t>Utskicksmotor (KABE/ÅF)</a:t>
            </a:r>
          </a:p>
          <a:p>
            <a:r>
              <a:rPr lang="sv-SE" dirty="0">
                <a:latin typeface="Proxima Nova" panose="02000506030000020004" pitchFamily="50" charset="0"/>
              </a:rPr>
              <a:t>för nyheter och  information</a:t>
            </a:r>
          </a:p>
          <a:p>
            <a:endParaRPr lang="sv-SE" dirty="0">
              <a:latin typeface="Proxima Nova" panose="02000506030000020004" pitchFamily="50" charset="0"/>
            </a:endParaRPr>
          </a:p>
          <a:p>
            <a:r>
              <a:rPr lang="sv-SE" dirty="0">
                <a:latin typeface="Proxima Nova" panose="02000506030000020004" pitchFamily="50" charset="0"/>
              </a:rPr>
              <a:t>Kundklubb/</a:t>
            </a:r>
          </a:p>
          <a:p>
            <a:r>
              <a:rPr lang="sv-SE" dirty="0">
                <a:latin typeface="Proxima Nova" panose="02000506030000020004" pitchFamily="50" charset="0"/>
              </a:rPr>
              <a:t>Lojalitetsprogram</a:t>
            </a:r>
          </a:p>
          <a:p>
            <a:r>
              <a:rPr lang="sv-SE" dirty="0">
                <a:latin typeface="Proxima Nova" panose="02000506030000020004" pitchFamily="50" charset="0"/>
              </a:rPr>
              <a:t>med erbjudanden </a:t>
            </a:r>
            <a:br>
              <a:rPr lang="sv-SE" dirty="0">
                <a:latin typeface="Proxima Nova" panose="02000506030000020004" pitchFamily="50" charset="0"/>
              </a:rPr>
            </a:br>
            <a:r>
              <a:rPr lang="sv-SE" dirty="0">
                <a:latin typeface="Proxima Nova" panose="02000506030000020004" pitchFamily="50" charset="0"/>
              </a:rPr>
              <a:t>med mera</a:t>
            </a:r>
          </a:p>
          <a:p>
            <a:endParaRPr lang="sv-SE" dirty="0">
              <a:latin typeface="Proxima Nova" panose="02000506030000020004" pitchFamily="50" charset="0"/>
            </a:endParaRPr>
          </a:p>
          <a:p>
            <a:endParaRPr lang="sv-SE" dirty="0">
              <a:latin typeface="Proxima Nova" panose="02000506030000020004" pitchFamily="50" charset="0"/>
            </a:endParaRPr>
          </a:p>
          <a:p>
            <a:endParaRPr lang="sv-SE" dirty="0">
              <a:latin typeface="Proxima Nova" panose="02000506030000020004" pitchFamily="50" charset="0"/>
            </a:endParaRPr>
          </a:p>
          <a:p>
            <a:endParaRPr lang="sv-SE" dirty="0">
              <a:latin typeface="Proxima Nova" panose="02000506030000020004" pitchFamily="50" charset="0"/>
            </a:endParaRPr>
          </a:p>
          <a:p>
            <a:endParaRPr lang="sv-SE" dirty="0">
              <a:latin typeface="Proxima Nova" panose="02000506030000020004" pitchFamily="50" charset="0"/>
            </a:endParaRPr>
          </a:p>
        </p:txBody>
      </p:sp>
      <p:sp>
        <p:nvSpPr>
          <p:cNvPr id="11" name="textruta 10">
            <a:extLst>
              <a:ext uri="{FF2B5EF4-FFF2-40B4-BE49-F238E27FC236}">
                <a16:creationId xmlns:a16="http://schemas.microsoft.com/office/drawing/2014/main" id="{037C4CA8-ED08-499D-B49B-255B7B28A1DF}"/>
              </a:ext>
            </a:extLst>
          </p:cNvPr>
          <p:cNvSpPr txBox="1"/>
          <p:nvPr/>
        </p:nvSpPr>
        <p:spPr>
          <a:xfrm>
            <a:off x="1451910" y="5605492"/>
            <a:ext cx="2226365" cy="369332"/>
          </a:xfrm>
          <a:prstGeom prst="rect">
            <a:avLst/>
          </a:prstGeom>
          <a:noFill/>
        </p:spPr>
        <p:txBody>
          <a:bodyPr wrap="square" rtlCol="0">
            <a:spAutoFit/>
          </a:bodyPr>
          <a:lstStyle/>
          <a:p>
            <a:r>
              <a:rPr lang="sv-SE" dirty="0">
                <a:latin typeface="Proxima Nova" panose="02000506030000020004" pitchFamily="50" charset="0"/>
              </a:rPr>
              <a:t>Smart D </a:t>
            </a:r>
            <a:r>
              <a:rPr lang="sv-SE" dirty="0" err="1">
                <a:latin typeface="Proxima Nova" panose="02000506030000020004" pitchFamily="50" charset="0"/>
              </a:rPr>
              <a:t>Remote</a:t>
            </a:r>
            <a:endParaRPr lang="sv-SE" dirty="0">
              <a:latin typeface="Proxima Nova" panose="02000506030000020004" pitchFamily="50" charset="0"/>
            </a:endParaRPr>
          </a:p>
        </p:txBody>
      </p:sp>
      <p:cxnSp>
        <p:nvCxnSpPr>
          <p:cNvPr id="15" name="Rak koppling 14">
            <a:extLst>
              <a:ext uri="{FF2B5EF4-FFF2-40B4-BE49-F238E27FC236}">
                <a16:creationId xmlns:a16="http://schemas.microsoft.com/office/drawing/2014/main" id="{23AF58ED-BD8A-427F-8634-5CC83ABD3BD6}"/>
              </a:ext>
            </a:extLst>
          </p:cNvPr>
          <p:cNvCxnSpPr>
            <a:cxnSpLocks/>
          </p:cNvCxnSpPr>
          <p:nvPr/>
        </p:nvCxnSpPr>
        <p:spPr>
          <a:xfrm>
            <a:off x="2866644" y="2537460"/>
            <a:ext cx="2749263" cy="724441"/>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Rak koppling 15">
            <a:extLst>
              <a:ext uri="{FF2B5EF4-FFF2-40B4-BE49-F238E27FC236}">
                <a16:creationId xmlns:a16="http://schemas.microsoft.com/office/drawing/2014/main" id="{902B85E3-E191-45FB-A80C-B3EEC33D1AF3}"/>
              </a:ext>
            </a:extLst>
          </p:cNvPr>
          <p:cNvCxnSpPr>
            <a:cxnSpLocks/>
          </p:cNvCxnSpPr>
          <p:nvPr/>
        </p:nvCxnSpPr>
        <p:spPr>
          <a:xfrm>
            <a:off x="3031236" y="3364992"/>
            <a:ext cx="2584671" cy="50346"/>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pic>
        <p:nvPicPr>
          <p:cNvPr id="19" name="Bildobjekt 18">
            <a:extLst>
              <a:ext uri="{FF2B5EF4-FFF2-40B4-BE49-F238E27FC236}">
                <a16:creationId xmlns:a16="http://schemas.microsoft.com/office/drawing/2014/main" id="{493A4070-58DD-4F82-A99B-71579C8D19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grpSp>
        <p:nvGrpSpPr>
          <p:cNvPr id="21" name="Grupp 20">
            <a:extLst>
              <a:ext uri="{FF2B5EF4-FFF2-40B4-BE49-F238E27FC236}">
                <a16:creationId xmlns:a16="http://schemas.microsoft.com/office/drawing/2014/main" id="{5DA1057D-5DDE-4A48-A943-6FDB1FBFEFEA}"/>
              </a:ext>
            </a:extLst>
          </p:cNvPr>
          <p:cNvGrpSpPr/>
          <p:nvPr/>
        </p:nvGrpSpPr>
        <p:grpSpPr>
          <a:xfrm>
            <a:off x="5729858" y="3815902"/>
            <a:ext cx="983479" cy="1108110"/>
            <a:chOff x="1576841" y="2961041"/>
            <a:chExt cx="1603512" cy="1806717"/>
          </a:xfrm>
        </p:grpSpPr>
        <p:pic>
          <p:nvPicPr>
            <p:cNvPr id="22" name="Platshållare för innehåll 4">
              <a:extLst>
                <a:ext uri="{FF2B5EF4-FFF2-40B4-BE49-F238E27FC236}">
                  <a16:creationId xmlns:a16="http://schemas.microsoft.com/office/drawing/2014/main" id="{096DC0E7-C132-4A0E-9EE3-47F2124BBF09}"/>
                </a:ext>
              </a:extLst>
            </p:cNvPr>
            <p:cNvPicPr>
              <a:picLocks noChangeAspect="1"/>
            </p:cNvPicPr>
            <p:nvPr/>
          </p:nvPicPr>
          <p:blipFill rotWithShape="1">
            <a:blip r:embed="rId5">
              <a:extLst>
                <a:ext uri="{28A0092B-C50C-407E-A947-70E740481C1C}">
                  <a14:useLocalDpi xmlns:a14="http://schemas.microsoft.com/office/drawing/2010/main" val="0"/>
                </a:ext>
              </a:extLst>
            </a:blip>
            <a:srcRect t="50208"/>
            <a:stretch/>
          </p:blipFill>
          <p:spPr>
            <a:xfrm>
              <a:off x="1602320" y="3994709"/>
              <a:ext cx="1552553" cy="773049"/>
            </a:xfrm>
            <a:prstGeom prst="rect">
              <a:avLst/>
            </a:prstGeom>
          </p:spPr>
        </p:pic>
        <p:pic>
          <p:nvPicPr>
            <p:cNvPr id="23" name="Bildobjekt 22">
              <a:extLst>
                <a:ext uri="{FF2B5EF4-FFF2-40B4-BE49-F238E27FC236}">
                  <a16:creationId xmlns:a16="http://schemas.microsoft.com/office/drawing/2014/main" id="{5EBB7FED-0414-4C64-913E-E54B6ADAEC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841" y="2961041"/>
              <a:ext cx="1603512" cy="1603512"/>
            </a:xfrm>
            <a:prstGeom prst="rect">
              <a:avLst/>
            </a:prstGeom>
          </p:spPr>
        </p:pic>
      </p:grpSp>
      <p:grpSp>
        <p:nvGrpSpPr>
          <p:cNvPr id="24" name="Grupp 23">
            <a:extLst>
              <a:ext uri="{FF2B5EF4-FFF2-40B4-BE49-F238E27FC236}">
                <a16:creationId xmlns:a16="http://schemas.microsoft.com/office/drawing/2014/main" id="{9D7BF189-556C-438F-930E-D34EB969FFFA}"/>
              </a:ext>
            </a:extLst>
          </p:cNvPr>
          <p:cNvGrpSpPr/>
          <p:nvPr/>
        </p:nvGrpSpPr>
        <p:grpSpPr>
          <a:xfrm>
            <a:off x="5622761" y="2746494"/>
            <a:ext cx="1252728" cy="1252728"/>
            <a:chOff x="1325880" y="1202436"/>
            <a:chExt cx="2121408" cy="2121408"/>
          </a:xfrm>
        </p:grpSpPr>
        <p:sp>
          <p:nvSpPr>
            <p:cNvPr id="25" name="Rektangel: rundade hörn 24">
              <a:extLst>
                <a:ext uri="{FF2B5EF4-FFF2-40B4-BE49-F238E27FC236}">
                  <a16:creationId xmlns:a16="http://schemas.microsoft.com/office/drawing/2014/main" id="{25D83E8A-7282-4E82-A352-44597A8871CF}"/>
                </a:ext>
              </a:extLst>
            </p:cNvPr>
            <p:cNvSpPr/>
            <p:nvPr/>
          </p:nvSpPr>
          <p:spPr>
            <a:xfrm>
              <a:off x="1325880" y="1202436"/>
              <a:ext cx="2121408" cy="2121408"/>
            </a:xfrm>
            <a:prstGeom prst="roundRect">
              <a:avLst/>
            </a:prstGeom>
            <a:solidFill>
              <a:schemeClr val="tx1"/>
            </a:solid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ln w="0"/>
                <a:solidFill>
                  <a:schemeClr val="tx1"/>
                </a:solidFill>
                <a:effectLst>
                  <a:outerShdw blurRad="38100" dist="19050" dir="2700000" algn="tl" rotWithShape="0">
                    <a:schemeClr val="dk1">
                      <a:alpha val="40000"/>
                    </a:schemeClr>
                  </a:outerShdw>
                </a:effectLst>
              </a:endParaRPr>
            </a:p>
          </p:txBody>
        </p:sp>
        <p:pic>
          <p:nvPicPr>
            <p:cNvPr id="26" name="Bildobjekt 25" descr="En bild som visar clipart&#10;&#10;Automatiskt genererad beskrivning">
              <a:extLst>
                <a:ext uri="{FF2B5EF4-FFF2-40B4-BE49-F238E27FC236}">
                  <a16:creationId xmlns:a16="http://schemas.microsoft.com/office/drawing/2014/main" id="{A785E9CA-0CD1-4FD6-A3D7-D0F1D66C4C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2320" y="2151111"/>
              <a:ext cx="1475298" cy="278130"/>
            </a:xfrm>
            <a:prstGeom prst="rect">
              <a:avLst/>
            </a:prstGeom>
          </p:spPr>
        </p:pic>
      </p:grpSp>
      <p:cxnSp>
        <p:nvCxnSpPr>
          <p:cNvPr id="27" name="Rak koppling 26">
            <a:extLst>
              <a:ext uri="{FF2B5EF4-FFF2-40B4-BE49-F238E27FC236}">
                <a16:creationId xmlns:a16="http://schemas.microsoft.com/office/drawing/2014/main" id="{3DA0C7C2-102E-441F-A7AB-B097164634D8}"/>
              </a:ext>
            </a:extLst>
          </p:cNvPr>
          <p:cNvCxnSpPr>
            <a:cxnSpLocks/>
          </p:cNvCxnSpPr>
          <p:nvPr/>
        </p:nvCxnSpPr>
        <p:spPr>
          <a:xfrm flipV="1">
            <a:off x="3442716" y="3619498"/>
            <a:ext cx="2190141" cy="89763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560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9614BBB8-71A6-425D-B05E-F47C0F13DAAF}"/>
              </a:ext>
            </a:extLst>
          </p:cNvPr>
          <p:cNvSpPr/>
          <p:nvPr/>
        </p:nvSpPr>
        <p:spPr>
          <a:xfrm>
            <a:off x="7685532" y="226537"/>
            <a:ext cx="3063240" cy="30632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E74C6EE-1275-4BA7-A9E5-FD38F1F21755}"/>
              </a:ext>
            </a:extLst>
          </p:cNvPr>
          <p:cNvSpPr>
            <a:spLocks noGrp="1"/>
          </p:cNvSpPr>
          <p:nvPr>
            <p:ph type="title"/>
          </p:nvPr>
        </p:nvSpPr>
        <p:spPr>
          <a:xfrm>
            <a:off x="838200" y="365125"/>
            <a:ext cx="5844611" cy="1325563"/>
          </a:xfrm>
        </p:spPr>
        <p:txBody>
          <a:bodyPr/>
          <a:lstStyle/>
          <a:p>
            <a:r>
              <a:rPr lang="sv-SE" b="1" dirty="0">
                <a:latin typeface="Proxima Nova" panose="02000506030000020004" pitchFamily="50" charset="0"/>
              </a:rPr>
              <a:t>Varför My KABE</a:t>
            </a:r>
          </a:p>
        </p:txBody>
      </p:sp>
      <p:sp>
        <p:nvSpPr>
          <p:cNvPr id="3" name="Platshållare för innehåll 2">
            <a:extLst>
              <a:ext uri="{FF2B5EF4-FFF2-40B4-BE49-F238E27FC236}">
                <a16:creationId xmlns:a16="http://schemas.microsoft.com/office/drawing/2014/main" id="{EBDFF514-4DAA-43BC-B123-07E2DE6B4E1E}"/>
              </a:ext>
            </a:extLst>
          </p:cNvPr>
          <p:cNvSpPr>
            <a:spLocks noGrp="1"/>
          </p:cNvSpPr>
          <p:nvPr>
            <p:ph idx="1"/>
          </p:nvPr>
        </p:nvSpPr>
        <p:spPr>
          <a:xfrm>
            <a:off x="838200" y="1758157"/>
            <a:ext cx="10515600" cy="4351338"/>
          </a:xfrm>
        </p:spPr>
        <p:txBody>
          <a:bodyPr>
            <a:normAutofit/>
          </a:bodyPr>
          <a:lstStyle/>
          <a:p>
            <a:r>
              <a:rPr lang="sv-SE" dirty="0">
                <a:latin typeface="Proxima Nova" panose="02000506030000020004" pitchFamily="50" charset="0"/>
              </a:rPr>
              <a:t>Förbättrad kundupplevelse</a:t>
            </a:r>
          </a:p>
          <a:p>
            <a:r>
              <a:rPr lang="sv-SE" dirty="0">
                <a:latin typeface="Proxima Nova" panose="02000506030000020004" pitchFamily="50" charset="0"/>
              </a:rPr>
              <a:t>Ökat kundengagemang</a:t>
            </a:r>
          </a:p>
          <a:p>
            <a:r>
              <a:rPr lang="sv-SE" dirty="0">
                <a:latin typeface="Proxima Nova" panose="02000506030000020004" pitchFamily="50" charset="0"/>
              </a:rPr>
              <a:t>Skapa mervärde för kunder </a:t>
            </a:r>
          </a:p>
          <a:p>
            <a:r>
              <a:rPr lang="sv-SE" dirty="0">
                <a:latin typeface="Proxima Nova" panose="02000506030000020004" pitchFamily="50" charset="0"/>
              </a:rPr>
              <a:t>Bygga lojalitet till varumärket KABE</a:t>
            </a:r>
          </a:p>
          <a:p>
            <a:r>
              <a:rPr lang="sv-SE" dirty="0">
                <a:latin typeface="Proxima Nova" panose="02000506030000020004" pitchFamily="50" charset="0"/>
              </a:rPr>
              <a:t>Samla information och kategorisera information om kunderna – skräddarsydd marknadsföring</a:t>
            </a:r>
          </a:p>
          <a:p>
            <a:r>
              <a:rPr lang="sv-SE" dirty="0">
                <a:latin typeface="Proxima Nova" panose="02000506030000020004" pitchFamily="50" charset="0"/>
              </a:rPr>
              <a:t>Kostnadseffektivt sätt att kommunicera med kunder</a:t>
            </a:r>
          </a:p>
        </p:txBody>
      </p:sp>
      <p:pic>
        <p:nvPicPr>
          <p:cNvPr id="18" name="Bildobjekt 17">
            <a:extLst>
              <a:ext uri="{FF2B5EF4-FFF2-40B4-BE49-F238E27FC236}">
                <a16:creationId xmlns:a16="http://schemas.microsoft.com/office/drawing/2014/main" id="{1C672F8D-7AAB-487D-9280-A0981C22B9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
        <p:nvSpPr>
          <p:cNvPr id="16" name="textruta 15">
            <a:extLst>
              <a:ext uri="{FF2B5EF4-FFF2-40B4-BE49-F238E27FC236}">
                <a16:creationId xmlns:a16="http://schemas.microsoft.com/office/drawing/2014/main" id="{B668A1EE-6A59-4694-A97B-61EAC97A4E09}"/>
              </a:ext>
            </a:extLst>
          </p:cNvPr>
          <p:cNvSpPr txBox="1"/>
          <p:nvPr/>
        </p:nvSpPr>
        <p:spPr>
          <a:xfrm>
            <a:off x="7865636" y="1202542"/>
            <a:ext cx="2567731" cy="1015663"/>
          </a:xfrm>
          <a:prstGeom prst="rect">
            <a:avLst/>
          </a:prstGeom>
          <a:noFill/>
        </p:spPr>
        <p:txBody>
          <a:bodyPr wrap="square" rtlCol="0">
            <a:spAutoFit/>
          </a:bodyPr>
          <a:lstStyle/>
          <a:p>
            <a:pPr algn="ctr"/>
            <a:r>
              <a:rPr lang="sv-SE" sz="2000" b="1" dirty="0">
                <a:latin typeface="Proxima Nova" panose="02000506030000020004" pitchFamily="50" charset="0"/>
              </a:rPr>
              <a:t>Kundupplevelse!</a:t>
            </a:r>
          </a:p>
          <a:p>
            <a:pPr algn="ctr"/>
            <a:r>
              <a:rPr lang="sv-SE" sz="2000" b="1" dirty="0">
                <a:latin typeface="Proxima Nova" panose="02000506030000020004" pitchFamily="50" charset="0"/>
              </a:rPr>
              <a:t>Kundnöjdhet!</a:t>
            </a:r>
          </a:p>
          <a:p>
            <a:pPr algn="ctr"/>
            <a:r>
              <a:rPr lang="sv-SE" sz="2000" b="1" dirty="0">
                <a:latin typeface="Proxima Nova" panose="02000506030000020004" pitchFamily="50" charset="0"/>
              </a:rPr>
              <a:t>Kundengagemang!</a:t>
            </a:r>
          </a:p>
        </p:txBody>
      </p:sp>
    </p:spTree>
    <p:extLst>
      <p:ext uri="{BB962C8B-B14F-4D97-AF65-F5344CB8AC3E}">
        <p14:creationId xmlns:p14="http://schemas.microsoft.com/office/powerpoint/2010/main" val="16592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4BE418-5248-4F37-8C29-0B66617DE689}"/>
              </a:ext>
            </a:extLst>
          </p:cNvPr>
          <p:cNvSpPr>
            <a:spLocks noGrp="1"/>
          </p:cNvSpPr>
          <p:nvPr>
            <p:ph type="title"/>
          </p:nvPr>
        </p:nvSpPr>
        <p:spPr>
          <a:xfrm>
            <a:off x="838200" y="365125"/>
            <a:ext cx="5657862" cy="1325563"/>
          </a:xfrm>
        </p:spPr>
        <p:txBody>
          <a:bodyPr/>
          <a:lstStyle/>
          <a:p>
            <a:r>
              <a:rPr lang="sv-SE" b="1" dirty="0">
                <a:latin typeface="Proxima Nova" panose="02000506030000020004" pitchFamily="50" charset="0"/>
              </a:rPr>
              <a:t>För vem är My KABE</a:t>
            </a:r>
          </a:p>
        </p:txBody>
      </p:sp>
      <p:sp>
        <p:nvSpPr>
          <p:cNvPr id="3" name="Platshållare för innehåll 2">
            <a:extLst>
              <a:ext uri="{FF2B5EF4-FFF2-40B4-BE49-F238E27FC236}">
                <a16:creationId xmlns:a16="http://schemas.microsoft.com/office/drawing/2014/main" id="{CB2F9497-2C3B-4364-BE40-5C7440FC893B}"/>
              </a:ext>
            </a:extLst>
          </p:cNvPr>
          <p:cNvSpPr>
            <a:spLocks noGrp="1"/>
          </p:cNvSpPr>
          <p:nvPr>
            <p:ph idx="1"/>
          </p:nvPr>
        </p:nvSpPr>
        <p:spPr/>
        <p:txBody>
          <a:bodyPr>
            <a:normAutofit/>
          </a:bodyPr>
          <a:lstStyle/>
          <a:p>
            <a:r>
              <a:rPr lang="sv-SE" dirty="0">
                <a:latin typeface="Proxima Nova" panose="02000506030000020004" pitchFamily="50" charset="0"/>
              </a:rPr>
              <a:t>Nya KABE-ägare (från ägarregisteringen)</a:t>
            </a:r>
          </a:p>
          <a:p>
            <a:r>
              <a:rPr lang="sv-SE" dirty="0">
                <a:latin typeface="Proxima Nova" panose="02000506030000020004" pitchFamily="50" charset="0"/>
              </a:rPr>
              <a:t>Befintliga (gamla) KABE-ägare (uppmana vid service, utskick </a:t>
            </a:r>
            <a:r>
              <a:rPr lang="sv-SE" dirty="0" err="1">
                <a:latin typeface="Proxima Nova" panose="02000506030000020004" pitchFamily="50" charset="0"/>
              </a:rPr>
              <a:t>etc</a:t>
            </a:r>
            <a:r>
              <a:rPr lang="sv-SE" dirty="0">
                <a:latin typeface="Proxima Nova" panose="02000506030000020004" pitchFamily="50" charset="0"/>
              </a:rPr>
              <a:t>)</a:t>
            </a:r>
          </a:p>
          <a:p>
            <a:r>
              <a:rPr lang="sv-SE" dirty="0">
                <a:latin typeface="Proxima Nova" panose="02000506030000020004" pitchFamily="50" charset="0"/>
              </a:rPr>
              <a:t>Redan anmälda (befintlig databas)</a:t>
            </a:r>
          </a:p>
          <a:p>
            <a:r>
              <a:rPr lang="sv-SE" dirty="0" err="1">
                <a:latin typeface="Proxima Nova" panose="02000506030000020004" pitchFamily="50" charset="0"/>
              </a:rPr>
              <a:t>Prospects</a:t>
            </a:r>
            <a:r>
              <a:rPr lang="sv-SE" dirty="0">
                <a:latin typeface="Proxima Nova" panose="02000506030000020004" pitchFamily="50" charset="0"/>
              </a:rPr>
              <a:t> (för allmänheten, registrerar via hemsidan – insamling genom ökad digital marknadsföring)</a:t>
            </a:r>
          </a:p>
          <a:p>
            <a:r>
              <a:rPr lang="sv-SE" dirty="0">
                <a:latin typeface="Proxima Nova" panose="02000506030000020004" pitchFamily="50" charset="0"/>
              </a:rPr>
              <a:t>ÅF kan mata in sina kunder och skapa egna kampanjer</a:t>
            </a:r>
          </a:p>
        </p:txBody>
      </p:sp>
      <p:pic>
        <p:nvPicPr>
          <p:cNvPr id="11" name="Bildobjekt 10">
            <a:extLst>
              <a:ext uri="{FF2B5EF4-FFF2-40B4-BE49-F238E27FC236}">
                <a16:creationId xmlns:a16="http://schemas.microsoft.com/office/drawing/2014/main" id="{F7BF4F1D-8A14-4A36-AB5A-4CF00FEB7E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398983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3A2BA327-A887-44A8-918A-DD8689D11243}"/>
              </a:ext>
            </a:extLst>
          </p:cNvPr>
          <p:cNvSpPr/>
          <p:nvPr/>
        </p:nvSpPr>
        <p:spPr>
          <a:xfrm>
            <a:off x="3703045" y="1254125"/>
            <a:ext cx="4135438" cy="5114925"/>
          </a:xfrm>
          <a:custGeom>
            <a:avLst/>
            <a:gdLst>
              <a:gd name="connsiteX0" fmla="*/ 1143413 w 4135334"/>
              <a:gd name="connsiteY0" fmla="*/ 0 h 5114166"/>
              <a:gd name="connsiteX1" fmla="*/ 1155551 w 4135334"/>
              <a:gd name="connsiteY1" fmla="*/ 275129 h 5114166"/>
              <a:gd name="connsiteX2" fmla="*/ 1584429 w 4135334"/>
              <a:gd name="connsiteY2" fmla="*/ 687823 h 5114166"/>
              <a:gd name="connsiteX3" fmla="*/ 2284390 w 4135334"/>
              <a:gd name="connsiteY3" fmla="*/ 772789 h 5114166"/>
              <a:gd name="connsiteX4" fmla="*/ 3040995 w 4135334"/>
              <a:gd name="connsiteY4" fmla="*/ 1181437 h 5114166"/>
              <a:gd name="connsiteX5" fmla="*/ 3287802 w 4135334"/>
              <a:gd name="connsiteY5" fmla="*/ 1642683 h 5114166"/>
              <a:gd name="connsiteX6" fmla="*/ 2737544 w 4135334"/>
              <a:gd name="connsiteY6" fmla="*/ 1909720 h 5114166"/>
              <a:gd name="connsiteX7" fmla="*/ 2065905 w 4135334"/>
              <a:gd name="connsiteY7" fmla="*/ 1832846 h 5114166"/>
              <a:gd name="connsiteX8" fmla="*/ 1204103 w 4135334"/>
              <a:gd name="connsiteY8" fmla="*/ 1780248 h 5114166"/>
              <a:gd name="connsiteX9" fmla="*/ 398946 w 4135334"/>
              <a:gd name="connsiteY9" fmla="*/ 1946134 h 5114166"/>
              <a:gd name="connsiteX10" fmla="*/ 83356 w 4135334"/>
              <a:gd name="connsiteY10" fmla="*/ 2443794 h 5114166"/>
              <a:gd name="connsiteX11" fmla="*/ 1908110 w 4135334"/>
              <a:gd name="connsiteY11" fmla="*/ 2714878 h 5114166"/>
              <a:gd name="connsiteX12" fmla="*/ 3069317 w 4135334"/>
              <a:gd name="connsiteY12" fmla="*/ 2767476 h 5114166"/>
              <a:gd name="connsiteX13" fmla="*/ 3991809 w 4135334"/>
              <a:gd name="connsiteY13" fmla="*/ 2917179 h 5114166"/>
              <a:gd name="connsiteX14" fmla="*/ 4016085 w 4135334"/>
              <a:gd name="connsiteY14" fmla="*/ 3305596 h 5114166"/>
              <a:gd name="connsiteX15" fmla="*/ 2862970 w 4135334"/>
              <a:gd name="connsiteY15" fmla="*/ 3459345 h 5114166"/>
              <a:gd name="connsiteX16" fmla="*/ 1333576 w 4135334"/>
              <a:gd name="connsiteY16" fmla="*/ 3548357 h 5114166"/>
              <a:gd name="connsiteX17" fmla="*/ 447498 w 4135334"/>
              <a:gd name="connsiteY17" fmla="*/ 3831579 h 5114166"/>
              <a:gd name="connsiteX18" fmla="*/ 1086769 w 4135334"/>
              <a:gd name="connsiteY18" fmla="*/ 4313055 h 5114166"/>
              <a:gd name="connsiteX19" fmla="*/ 2345080 w 4135334"/>
              <a:gd name="connsiteY19" fmla="*/ 4309009 h 5114166"/>
              <a:gd name="connsiteX20" fmla="*/ 3219020 w 4135334"/>
              <a:gd name="connsiteY20" fmla="*/ 4604368 h 5114166"/>
              <a:gd name="connsiteX21" fmla="*/ 3619576 w 4135334"/>
              <a:gd name="connsiteY21" fmla="*/ 4895681 h 5114166"/>
              <a:gd name="connsiteX22" fmla="*/ 3469873 w 4135334"/>
              <a:gd name="connsiteY22" fmla="*/ 5114166 h 511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5334" h="5114166">
                <a:moveTo>
                  <a:pt x="1143413" y="0"/>
                </a:moveTo>
                <a:cubicBezTo>
                  <a:pt x="1112730" y="80246"/>
                  <a:pt x="1082048" y="160492"/>
                  <a:pt x="1155551" y="275129"/>
                </a:cubicBezTo>
                <a:cubicBezTo>
                  <a:pt x="1229054" y="389766"/>
                  <a:pt x="1396289" y="604880"/>
                  <a:pt x="1584429" y="687823"/>
                </a:cubicBezTo>
                <a:cubicBezTo>
                  <a:pt x="1772569" y="770766"/>
                  <a:pt x="2041629" y="690520"/>
                  <a:pt x="2284390" y="772789"/>
                </a:cubicBezTo>
                <a:cubicBezTo>
                  <a:pt x="2527151" y="855058"/>
                  <a:pt x="2873760" y="1036455"/>
                  <a:pt x="3040995" y="1181437"/>
                </a:cubicBezTo>
                <a:cubicBezTo>
                  <a:pt x="3208230" y="1326419"/>
                  <a:pt x="3338377" y="1521303"/>
                  <a:pt x="3287802" y="1642683"/>
                </a:cubicBezTo>
                <a:cubicBezTo>
                  <a:pt x="3237227" y="1764063"/>
                  <a:pt x="2941193" y="1878026"/>
                  <a:pt x="2737544" y="1909720"/>
                </a:cubicBezTo>
                <a:cubicBezTo>
                  <a:pt x="2533895" y="1941414"/>
                  <a:pt x="2321478" y="1854425"/>
                  <a:pt x="2065905" y="1832846"/>
                </a:cubicBezTo>
                <a:cubicBezTo>
                  <a:pt x="1810332" y="1811267"/>
                  <a:pt x="1481929" y="1761367"/>
                  <a:pt x="1204103" y="1780248"/>
                </a:cubicBezTo>
                <a:cubicBezTo>
                  <a:pt x="926277" y="1799129"/>
                  <a:pt x="585737" y="1835543"/>
                  <a:pt x="398946" y="1946134"/>
                </a:cubicBezTo>
                <a:cubicBezTo>
                  <a:pt x="212155" y="2056725"/>
                  <a:pt x="-168171" y="2315670"/>
                  <a:pt x="83356" y="2443794"/>
                </a:cubicBezTo>
                <a:cubicBezTo>
                  <a:pt x="334883" y="2571918"/>
                  <a:pt x="1410450" y="2660931"/>
                  <a:pt x="1908110" y="2714878"/>
                </a:cubicBezTo>
                <a:cubicBezTo>
                  <a:pt x="2405770" y="2768825"/>
                  <a:pt x="2722034" y="2733759"/>
                  <a:pt x="3069317" y="2767476"/>
                </a:cubicBezTo>
                <a:cubicBezTo>
                  <a:pt x="3416600" y="2801193"/>
                  <a:pt x="3834014" y="2827492"/>
                  <a:pt x="3991809" y="2917179"/>
                </a:cubicBezTo>
                <a:cubicBezTo>
                  <a:pt x="4149604" y="3006866"/>
                  <a:pt x="4204225" y="3215235"/>
                  <a:pt x="4016085" y="3305596"/>
                </a:cubicBezTo>
                <a:cubicBezTo>
                  <a:pt x="3827945" y="3395957"/>
                  <a:pt x="3310055" y="3418885"/>
                  <a:pt x="2862970" y="3459345"/>
                </a:cubicBezTo>
                <a:cubicBezTo>
                  <a:pt x="2415885" y="3499805"/>
                  <a:pt x="1736155" y="3486318"/>
                  <a:pt x="1333576" y="3548357"/>
                </a:cubicBezTo>
                <a:cubicBezTo>
                  <a:pt x="930997" y="3610396"/>
                  <a:pt x="488633" y="3704129"/>
                  <a:pt x="447498" y="3831579"/>
                </a:cubicBezTo>
                <a:cubicBezTo>
                  <a:pt x="406363" y="3959029"/>
                  <a:pt x="770505" y="4233483"/>
                  <a:pt x="1086769" y="4313055"/>
                </a:cubicBezTo>
                <a:cubicBezTo>
                  <a:pt x="1403033" y="4392627"/>
                  <a:pt x="1989705" y="4260457"/>
                  <a:pt x="2345080" y="4309009"/>
                </a:cubicBezTo>
                <a:cubicBezTo>
                  <a:pt x="2700455" y="4357561"/>
                  <a:pt x="3006604" y="4506589"/>
                  <a:pt x="3219020" y="4604368"/>
                </a:cubicBezTo>
                <a:cubicBezTo>
                  <a:pt x="3431436" y="4702147"/>
                  <a:pt x="3577767" y="4810715"/>
                  <a:pt x="3619576" y="4895681"/>
                </a:cubicBezTo>
                <a:cubicBezTo>
                  <a:pt x="3661385" y="4980647"/>
                  <a:pt x="3565629" y="5047406"/>
                  <a:pt x="3469873" y="5114166"/>
                </a:cubicBezTo>
              </a:path>
            </a:pathLst>
          </a:custGeom>
          <a:ln>
            <a:solidFill>
              <a:schemeClr val="tx2">
                <a:lumMod val="75000"/>
              </a:schemeClr>
            </a:solidFill>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sv-SE">
              <a:latin typeface="Proxima Nova" panose="02000506030000020004" pitchFamily="50" charset="0"/>
            </a:endParaRPr>
          </a:p>
        </p:txBody>
      </p:sp>
      <p:grpSp>
        <p:nvGrpSpPr>
          <p:cNvPr id="5" name="Grupp 9">
            <a:extLst>
              <a:ext uri="{FF2B5EF4-FFF2-40B4-BE49-F238E27FC236}">
                <a16:creationId xmlns:a16="http://schemas.microsoft.com/office/drawing/2014/main" id="{5E7333CD-8BEA-4AA3-92C7-B80E8040EE2B}"/>
              </a:ext>
            </a:extLst>
          </p:cNvPr>
          <p:cNvGrpSpPr>
            <a:grpSpLocks/>
          </p:cNvGrpSpPr>
          <p:nvPr/>
        </p:nvGrpSpPr>
        <p:grpSpPr bwMode="auto">
          <a:xfrm>
            <a:off x="3849095" y="2035175"/>
            <a:ext cx="1509713" cy="1592263"/>
            <a:chOff x="2773308" y="2508220"/>
            <a:chExt cx="1510186" cy="1592560"/>
          </a:xfrm>
          <a:solidFill>
            <a:schemeClr val="accent3">
              <a:lumMod val="20000"/>
              <a:lumOff val="80000"/>
            </a:schemeClr>
          </a:solidFill>
        </p:grpSpPr>
        <p:sp>
          <p:nvSpPr>
            <p:cNvPr id="6" name="Ellips 5">
              <a:extLst>
                <a:ext uri="{FF2B5EF4-FFF2-40B4-BE49-F238E27FC236}">
                  <a16:creationId xmlns:a16="http://schemas.microsoft.com/office/drawing/2014/main" id="{5BCEB39D-A409-43B9-93EB-8B707BE42E62}"/>
                </a:ext>
              </a:extLst>
            </p:cNvPr>
            <p:cNvSpPr/>
            <p:nvPr/>
          </p:nvSpPr>
          <p:spPr>
            <a:xfrm>
              <a:off x="2773308" y="3935649"/>
              <a:ext cx="384295" cy="165131"/>
            </a:xfrm>
            <a:prstGeom prst="ellipse">
              <a:avLst/>
            </a:prstGeom>
            <a:grpFill/>
          </p:spPr>
          <p:style>
            <a:lnRef idx="1">
              <a:schemeClr val="dk1"/>
            </a:lnRef>
            <a:fillRef idx="2">
              <a:schemeClr val="dk1"/>
            </a:fillRef>
            <a:effectRef idx="1">
              <a:schemeClr val="dk1"/>
            </a:effectRef>
            <a:fontRef idx="minor">
              <a:schemeClr val="dk1"/>
            </a:fontRef>
          </p:style>
          <p:txBody>
            <a:bodyPr anchor="ctr"/>
            <a:lstStyle/>
            <a:p>
              <a:pPr algn="ctr">
                <a:defRPr/>
              </a:pPr>
              <a:endParaRPr lang="sv-SE">
                <a:latin typeface="Proxima Nova" panose="02000506030000020004" pitchFamily="50" charset="0"/>
              </a:endParaRPr>
            </a:p>
          </p:txBody>
        </p:sp>
        <p:sp>
          <p:nvSpPr>
            <p:cNvPr id="7" name="Hålremsa 11">
              <a:extLst>
                <a:ext uri="{FF2B5EF4-FFF2-40B4-BE49-F238E27FC236}">
                  <a16:creationId xmlns:a16="http://schemas.microsoft.com/office/drawing/2014/main" id="{0951536F-987D-4620-85AA-20C1D8D2A2CE}"/>
                </a:ext>
              </a:extLst>
            </p:cNvPr>
            <p:cNvSpPr/>
            <p:nvPr/>
          </p:nvSpPr>
          <p:spPr>
            <a:xfrm>
              <a:off x="2965456" y="2508220"/>
              <a:ext cx="1208465" cy="878052"/>
            </a:xfrm>
            <a:prstGeom prst="flowChartPunchedTap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Proxima Nova" panose="02000506030000020004" pitchFamily="50" charset="0"/>
              </a:endParaRPr>
            </a:p>
          </p:txBody>
        </p:sp>
        <p:sp>
          <p:nvSpPr>
            <p:cNvPr id="8" name="textruta 12">
              <a:extLst>
                <a:ext uri="{FF2B5EF4-FFF2-40B4-BE49-F238E27FC236}">
                  <a16:creationId xmlns:a16="http://schemas.microsoft.com/office/drawing/2014/main" id="{2DD9B1D1-CFB2-4536-A69A-964215557247}"/>
                </a:ext>
              </a:extLst>
            </p:cNvPr>
            <p:cNvSpPr txBox="1">
              <a:spLocks noChangeArrowheads="1"/>
            </p:cNvSpPr>
            <p:nvPr/>
          </p:nvSpPr>
          <p:spPr bwMode="auto">
            <a:xfrm>
              <a:off x="3075345" y="2636912"/>
              <a:ext cx="1208149" cy="646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dirty="0">
                  <a:solidFill>
                    <a:schemeClr val="bg1"/>
                  </a:solidFill>
                  <a:latin typeface="Proxima Nova" panose="02000506030000020004" pitchFamily="50" charset="0"/>
                </a:rPr>
                <a:t>Demon-</a:t>
              </a:r>
              <a:br>
                <a:rPr lang="sv-SE" altLang="sv-SE" dirty="0">
                  <a:solidFill>
                    <a:schemeClr val="bg1"/>
                  </a:solidFill>
                  <a:latin typeface="Proxima Nova" panose="02000506030000020004" pitchFamily="50" charset="0"/>
                </a:rPr>
              </a:br>
              <a:r>
                <a:rPr lang="sv-SE" altLang="sv-SE" dirty="0" err="1">
                  <a:solidFill>
                    <a:schemeClr val="bg1"/>
                  </a:solidFill>
                  <a:latin typeface="Proxima Nova" panose="02000506030000020004" pitchFamily="50" charset="0"/>
                </a:rPr>
                <a:t>stration</a:t>
              </a:r>
              <a:endParaRPr lang="sv-SE" altLang="sv-SE" dirty="0">
                <a:solidFill>
                  <a:schemeClr val="bg1"/>
                </a:solidFill>
                <a:latin typeface="Proxima Nova" panose="02000506030000020004" pitchFamily="50" charset="0"/>
              </a:endParaRPr>
            </a:p>
          </p:txBody>
        </p:sp>
        <p:cxnSp>
          <p:nvCxnSpPr>
            <p:cNvPr id="9" name="Rak 13">
              <a:extLst>
                <a:ext uri="{FF2B5EF4-FFF2-40B4-BE49-F238E27FC236}">
                  <a16:creationId xmlns:a16="http://schemas.microsoft.com/office/drawing/2014/main" id="{B9687515-376F-4AF6-B151-23BD7A31DA48}"/>
                </a:ext>
              </a:extLst>
            </p:cNvPr>
            <p:cNvCxnSpPr/>
            <p:nvPr/>
          </p:nvCxnSpPr>
          <p:spPr>
            <a:xfrm>
              <a:off x="2962280" y="2570145"/>
              <a:ext cx="0" cy="1427428"/>
            </a:xfrm>
            <a:prstGeom prst="line">
              <a:avLst/>
            </a:prstGeom>
            <a:grpFill/>
          </p:spPr>
          <p:style>
            <a:lnRef idx="3">
              <a:schemeClr val="dk1"/>
            </a:lnRef>
            <a:fillRef idx="0">
              <a:schemeClr val="dk1"/>
            </a:fillRef>
            <a:effectRef idx="2">
              <a:schemeClr val="dk1"/>
            </a:effectRef>
            <a:fontRef idx="minor">
              <a:schemeClr val="tx1"/>
            </a:fontRef>
          </p:style>
        </p:cxnSp>
      </p:grpSp>
      <p:grpSp>
        <p:nvGrpSpPr>
          <p:cNvPr id="10" name="Grupp 1">
            <a:extLst>
              <a:ext uri="{FF2B5EF4-FFF2-40B4-BE49-F238E27FC236}">
                <a16:creationId xmlns:a16="http://schemas.microsoft.com/office/drawing/2014/main" id="{093EADA1-84CF-4E93-A0C4-65BADB2B782C}"/>
              </a:ext>
            </a:extLst>
          </p:cNvPr>
          <p:cNvGrpSpPr>
            <a:grpSpLocks/>
          </p:cNvGrpSpPr>
          <p:nvPr/>
        </p:nvGrpSpPr>
        <p:grpSpPr bwMode="auto">
          <a:xfrm>
            <a:off x="6365283" y="1320800"/>
            <a:ext cx="1425575" cy="1592263"/>
            <a:chOff x="5047403" y="1320361"/>
            <a:chExt cx="1425092" cy="1592560"/>
          </a:xfrm>
          <a:solidFill>
            <a:schemeClr val="accent3">
              <a:lumMod val="20000"/>
              <a:lumOff val="80000"/>
            </a:schemeClr>
          </a:solidFill>
        </p:grpSpPr>
        <p:sp>
          <p:nvSpPr>
            <p:cNvPr id="11" name="Ellips 10">
              <a:extLst>
                <a:ext uri="{FF2B5EF4-FFF2-40B4-BE49-F238E27FC236}">
                  <a16:creationId xmlns:a16="http://schemas.microsoft.com/office/drawing/2014/main" id="{A2817B59-12CB-4DCE-848C-432DBCA15000}"/>
                </a:ext>
              </a:extLst>
            </p:cNvPr>
            <p:cNvSpPr/>
            <p:nvPr/>
          </p:nvSpPr>
          <p:spPr>
            <a:xfrm>
              <a:off x="5047403" y="2747790"/>
              <a:ext cx="384045" cy="165131"/>
            </a:xfrm>
            <a:prstGeom prst="ellipse">
              <a:avLst/>
            </a:prstGeom>
            <a:grpFill/>
          </p:spPr>
          <p:style>
            <a:lnRef idx="1">
              <a:schemeClr val="dk1"/>
            </a:lnRef>
            <a:fillRef idx="2">
              <a:schemeClr val="dk1"/>
            </a:fillRef>
            <a:effectRef idx="1">
              <a:schemeClr val="dk1"/>
            </a:effectRef>
            <a:fontRef idx="minor">
              <a:schemeClr val="dk1"/>
            </a:fontRef>
          </p:style>
          <p:txBody>
            <a:bodyPr anchor="ctr"/>
            <a:lstStyle/>
            <a:p>
              <a:pPr algn="ctr">
                <a:defRPr/>
              </a:pPr>
              <a:endParaRPr lang="sv-SE">
                <a:latin typeface="Proxima Nova" panose="02000506030000020004" pitchFamily="50" charset="0"/>
              </a:endParaRPr>
            </a:p>
          </p:txBody>
        </p:sp>
        <p:sp>
          <p:nvSpPr>
            <p:cNvPr id="12" name="Hålremsa 15">
              <a:extLst>
                <a:ext uri="{FF2B5EF4-FFF2-40B4-BE49-F238E27FC236}">
                  <a16:creationId xmlns:a16="http://schemas.microsoft.com/office/drawing/2014/main" id="{DD07AB9F-C312-4B7B-A37C-7798EFB95DB6}"/>
                </a:ext>
              </a:extLst>
            </p:cNvPr>
            <p:cNvSpPr/>
            <p:nvPr/>
          </p:nvSpPr>
          <p:spPr>
            <a:xfrm>
              <a:off x="5239425" y="1320361"/>
              <a:ext cx="1207679" cy="878052"/>
            </a:xfrm>
            <a:prstGeom prst="flowChartPunchedTap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Proxima Nova" panose="02000506030000020004" pitchFamily="50" charset="0"/>
              </a:endParaRPr>
            </a:p>
          </p:txBody>
        </p:sp>
        <p:sp>
          <p:nvSpPr>
            <p:cNvPr id="13" name="textruta 16">
              <a:extLst>
                <a:ext uri="{FF2B5EF4-FFF2-40B4-BE49-F238E27FC236}">
                  <a16:creationId xmlns:a16="http://schemas.microsoft.com/office/drawing/2014/main" id="{5E59667A-666A-47F9-A597-EA5F30860C2E}"/>
                </a:ext>
              </a:extLst>
            </p:cNvPr>
            <p:cNvSpPr txBox="1">
              <a:spLocks noChangeArrowheads="1"/>
            </p:cNvSpPr>
            <p:nvPr/>
          </p:nvSpPr>
          <p:spPr bwMode="auto">
            <a:xfrm>
              <a:off x="5264346" y="1478045"/>
              <a:ext cx="1208149" cy="646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dirty="0">
                  <a:solidFill>
                    <a:schemeClr val="bg1"/>
                  </a:solidFill>
                  <a:latin typeface="Proxima Nova" panose="02000506030000020004" pitchFamily="50" charset="0"/>
                </a:rPr>
                <a:t>Behovs-</a:t>
              </a:r>
            </a:p>
            <a:p>
              <a:pPr>
                <a:spcBef>
                  <a:spcPct val="0"/>
                </a:spcBef>
                <a:buFontTx/>
                <a:buNone/>
              </a:pPr>
              <a:r>
                <a:rPr lang="sv-SE" altLang="sv-SE" dirty="0">
                  <a:solidFill>
                    <a:schemeClr val="bg1"/>
                  </a:solidFill>
                  <a:latin typeface="Proxima Nova" panose="02000506030000020004" pitchFamily="50" charset="0"/>
                </a:rPr>
                <a:t>analys</a:t>
              </a:r>
            </a:p>
          </p:txBody>
        </p:sp>
        <p:cxnSp>
          <p:nvCxnSpPr>
            <p:cNvPr id="14" name="Rak 17">
              <a:extLst>
                <a:ext uri="{FF2B5EF4-FFF2-40B4-BE49-F238E27FC236}">
                  <a16:creationId xmlns:a16="http://schemas.microsoft.com/office/drawing/2014/main" id="{B2BC5C25-ED34-4A0F-91D3-23547715804A}"/>
                </a:ext>
              </a:extLst>
            </p:cNvPr>
            <p:cNvCxnSpPr/>
            <p:nvPr/>
          </p:nvCxnSpPr>
          <p:spPr>
            <a:xfrm>
              <a:off x="5236251" y="1382286"/>
              <a:ext cx="0" cy="1427428"/>
            </a:xfrm>
            <a:prstGeom prst="line">
              <a:avLst/>
            </a:prstGeom>
            <a:grpFill/>
          </p:spPr>
          <p:style>
            <a:lnRef idx="3">
              <a:schemeClr val="dk1"/>
            </a:lnRef>
            <a:fillRef idx="0">
              <a:schemeClr val="dk1"/>
            </a:fillRef>
            <a:effectRef idx="2">
              <a:schemeClr val="dk1"/>
            </a:effectRef>
            <a:fontRef idx="minor">
              <a:schemeClr val="tx1"/>
            </a:fontRef>
          </p:style>
        </p:cxnSp>
      </p:grpSp>
      <p:grpSp>
        <p:nvGrpSpPr>
          <p:cNvPr id="15" name="Grupp 18">
            <a:extLst>
              <a:ext uri="{FF2B5EF4-FFF2-40B4-BE49-F238E27FC236}">
                <a16:creationId xmlns:a16="http://schemas.microsoft.com/office/drawing/2014/main" id="{7C2BFC5F-4269-4BDA-BC41-9835481D6A3A}"/>
              </a:ext>
            </a:extLst>
          </p:cNvPr>
          <p:cNvGrpSpPr>
            <a:grpSpLocks/>
          </p:cNvGrpSpPr>
          <p:nvPr/>
        </p:nvGrpSpPr>
        <p:grpSpPr bwMode="auto">
          <a:xfrm>
            <a:off x="4388845" y="3619500"/>
            <a:ext cx="1509713" cy="1592263"/>
            <a:chOff x="3167844" y="4373488"/>
            <a:chExt cx="1980220" cy="2088232"/>
          </a:xfrm>
          <a:solidFill>
            <a:schemeClr val="accent3">
              <a:lumMod val="20000"/>
              <a:lumOff val="80000"/>
            </a:schemeClr>
          </a:solidFill>
        </p:grpSpPr>
        <p:sp>
          <p:nvSpPr>
            <p:cNvPr id="16" name="Ellips 15">
              <a:extLst>
                <a:ext uri="{FF2B5EF4-FFF2-40B4-BE49-F238E27FC236}">
                  <a16:creationId xmlns:a16="http://schemas.microsoft.com/office/drawing/2014/main" id="{F8D9B38B-90FF-43FC-8AC0-41B4D3747ED3}"/>
                </a:ext>
              </a:extLst>
            </p:cNvPr>
            <p:cNvSpPr/>
            <p:nvPr/>
          </p:nvSpPr>
          <p:spPr>
            <a:xfrm>
              <a:off x="3167844" y="6245194"/>
              <a:ext cx="503904" cy="216526"/>
            </a:xfrm>
            <a:prstGeom prst="ellipse">
              <a:avLst/>
            </a:prstGeom>
            <a:grpFill/>
          </p:spPr>
          <p:style>
            <a:lnRef idx="1">
              <a:schemeClr val="dk1"/>
            </a:lnRef>
            <a:fillRef idx="2">
              <a:schemeClr val="dk1"/>
            </a:fillRef>
            <a:effectRef idx="1">
              <a:schemeClr val="dk1"/>
            </a:effectRef>
            <a:fontRef idx="minor">
              <a:schemeClr val="dk1"/>
            </a:fontRef>
          </p:style>
          <p:txBody>
            <a:bodyPr anchor="ctr"/>
            <a:lstStyle/>
            <a:p>
              <a:pPr algn="ctr">
                <a:defRPr/>
              </a:pPr>
              <a:endParaRPr lang="sv-SE">
                <a:latin typeface="Proxima Nova" panose="02000506030000020004" pitchFamily="50" charset="0"/>
              </a:endParaRPr>
            </a:p>
          </p:txBody>
        </p:sp>
        <p:sp>
          <p:nvSpPr>
            <p:cNvPr id="17" name="Hålremsa 20">
              <a:extLst>
                <a:ext uri="{FF2B5EF4-FFF2-40B4-BE49-F238E27FC236}">
                  <a16:creationId xmlns:a16="http://schemas.microsoft.com/office/drawing/2014/main" id="{8FB12EDD-1320-4375-B57D-49BD53545ACB}"/>
                </a:ext>
              </a:extLst>
            </p:cNvPr>
            <p:cNvSpPr/>
            <p:nvPr/>
          </p:nvSpPr>
          <p:spPr>
            <a:xfrm>
              <a:off x="3419797" y="4373488"/>
              <a:ext cx="1584591" cy="1151339"/>
            </a:xfrm>
            <a:prstGeom prst="flowChartPunchedTap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Proxima Nova" panose="02000506030000020004" pitchFamily="50" charset="0"/>
              </a:endParaRPr>
            </a:p>
          </p:txBody>
        </p:sp>
        <p:sp>
          <p:nvSpPr>
            <p:cNvPr id="18" name="textruta 21">
              <a:extLst>
                <a:ext uri="{FF2B5EF4-FFF2-40B4-BE49-F238E27FC236}">
                  <a16:creationId xmlns:a16="http://schemas.microsoft.com/office/drawing/2014/main" id="{40DD93DC-7C61-446D-892F-87A55AD13572}"/>
                </a:ext>
              </a:extLst>
            </p:cNvPr>
            <p:cNvSpPr txBox="1">
              <a:spLocks noChangeArrowheads="1"/>
            </p:cNvSpPr>
            <p:nvPr/>
          </p:nvSpPr>
          <p:spPr bwMode="auto">
            <a:xfrm>
              <a:off x="3563889" y="4661519"/>
              <a:ext cx="1584175" cy="4843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a:solidFill>
                    <a:schemeClr val="bg1"/>
                  </a:solidFill>
                  <a:latin typeface="Proxima Nova" panose="02000506030000020004" pitchFamily="50" charset="0"/>
                </a:rPr>
                <a:t>Avslut</a:t>
              </a:r>
            </a:p>
          </p:txBody>
        </p:sp>
        <p:cxnSp>
          <p:nvCxnSpPr>
            <p:cNvPr id="19" name="Rak 22">
              <a:extLst>
                <a:ext uri="{FF2B5EF4-FFF2-40B4-BE49-F238E27FC236}">
                  <a16:creationId xmlns:a16="http://schemas.microsoft.com/office/drawing/2014/main" id="{AD0A7D2A-1DBA-4274-B9F3-2CDDA1AF0E9E}"/>
                </a:ext>
              </a:extLst>
            </p:cNvPr>
            <p:cNvCxnSpPr/>
            <p:nvPr/>
          </p:nvCxnSpPr>
          <p:spPr>
            <a:xfrm>
              <a:off x="3415632" y="4454686"/>
              <a:ext cx="0" cy="1871704"/>
            </a:xfrm>
            <a:prstGeom prst="line">
              <a:avLst/>
            </a:prstGeom>
            <a:grpFill/>
          </p:spPr>
          <p:style>
            <a:lnRef idx="3">
              <a:schemeClr val="dk1"/>
            </a:lnRef>
            <a:fillRef idx="0">
              <a:schemeClr val="dk1"/>
            </a:fillRef>
            <a:effectRef idx="2">
              <a:schemeClr val="dk1"/>
            </a:effectRef>
            <a:fontRef idx="minor">
              <a:schemeClr val="tx1"/>
            </a:fontRef>
          </p:style>
        </p:cxnSp>
      </p:grpSp>
      <p:grpSp>
        <p:nvGrpSpPr>
          <p:cNvPr id="20" name="Grupp 2">
            <a:extLst>
              <a:ext uri="{FF2B5EF4-FFF2-40B4-BE49-F238E27FC236}">
                <a16:creationId xmlns:a16="http://schemas.microsoft.com/office/drawing/2014/main" id="{462AB843-2573-48D8-8BEA-8F1D0FB933A1}"/>
              </a:ext>
            </a:extLst>
          </p:cNvPr>
          <p:cNvGrpSpPr>
            <a:grpSpLocks/>
          </p:cNvGrpSpPr>
          <p:nvPr/>
        </p:nvGrpSpPr>
        <p:grpSpPr bwMode="auto">
          <a:xfrm>
            <a:off x="7149508" y="2786063"/>
            <a:ext cx="1579562" cy="1592262"/>
            <a:chOff x="5831519" y="2785384"/>
            <a:chExt cx="1579546" cy="1592560"/>
          </a:xfrm>
          <a:solidFill>
            <a:schemeClr val="accent3">
              <a:lumMod val="20000"/>
              <a:lumOff val="80000"/>
            </a:schemeClr>
          </a:solidFill>
        </p:grpSpPr>
        <p:sp>
          <p:nvSpPr>
            <p:cNvPr id="21" name="Ellips 20">
              <a:extLst>
                <a:ext uri="{FF2B5EF4-FFF2-40B4-BE49-F238E27FC236}">
                  <a16:creationId xmlns:a16="http://schemas.microsoft.com/office/drawing/2014/main" id="{796B769A-0096-4A45-96F7-15CB2FD4440B}"/>
                </a:ext>
              </a:extLst>
            </p:cNvPr>
            <p:cNvSpPr/>
            <p:nvPr/>
          </p:nvSpPr>
          <p:spPr>
            <a:xfrm>
              <a:off x="5831519" y="4212813"/>
              <a:ext cx="384171" cy="165131"/>
            </a:xfrm>
            <a:prstGeom prst="ellipse">
              <a:avLst/>
            </a:prstGeom>
            <a:grpFill/>
          </p:spPr>
          <p:style>
            <a:lnRef idx="1">
              <a:schemeClr val="dk1"/>
            </a:lnRef>
            <a:fillRef idx="2">
              <a:schemeClr val="dk1"/>
            </a:fillRef>
            <a:effectRef idx="1">
              <a:schemeClr val="dk1"/>
            </a:effectRef>
            <a:fontRef idx="minor">
              <a:schemeClr val="dk1"/>
            </a:fontRef>
          </p:style>
          <p:txBody>
            <a:bodyPr anchor="ctr"/>
            <a:lstStyle/>
            <a:p>
              <a:pPr algn="ctr">
                <a:defRPr/>
              </a:pPr>
              <a:endParaRPr lang="sv-SE">
                <a:latin typeface="Proxima Nova" panose="02000506030000020004" pitchFamily="50" charset="0"/>
              </a:endParaRPr>
            </a:p>
          </p:txBody>
        </p:sp>
        <p:sp>
          <p:nvSpPr>
            <p:cNvPr id="22" name="Hålremsa 24">
              <a:extLst>
                <a:ext uri="{FF2B5EF4-FFF2-40B4-BE49-F238E27FC236}">
                  <a16:creationId xmlns:a16="http://schemas.microsoft.com/office/drawing/2014/main" id="{9C9AC575-E6FF-414C-A2A6-5F0A0524CADC}"/>
                </a:ext>
              </a:extLst>
            </p:cNvPr>
            <p:cNvSpPr/>
            <p:nvPr/>
          </p:nvSpPr>
          <p:spPr>
            <a:xfrm>
              <a:off x="6023604" y="2785384"/>
              <a:ext cx="1208076" cy="878051"/>
            </a:xfrm>
            <a:prstGeom prst="flowChartPunchedTap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Proxima Nova" panose="02000506030000020004" pitchFamily="50" charset="0"/>
              </a:endParaRPr>
            </a:p>
          </p:txBody>
        </p:sp>
        <p:sp>
          <p:nvSpPr>
            <p:cNvPr id="23" name="textruta 25">
              <a:extLst>
                <a:ext uri="{FF2B5EF4-FFF2-40B4-BE49-F238E27FC236}">
                  <a16:creationId xmlns:a16="http://schemas.microsoft.com/office/drawing/2014/main" id="{B4D36B72-F456-4AFC-9EF5-B435BFA5BDE7}"/>
                </a:ext>
              </a:extLst>
            </p:cNvPr>
            <p:cNvSpPr txBox="1">
              <a:spLocks noChangeArrowheads="1"/>
            </p:cNvSpPr>
            <p:nvPr/>
          </p:nvSpPr>
          <p:spPr bwMode="auto">
            <a:xfrm>
              <a:off x="6042535" y="2918990"/>
              <a:ext cx="1368530" cy="6418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spc="-150" dirty="0">
                  <a:solidFill>
                    <a:schemeClr val="bg1"/>
                  </a:solidFill>
                  <a:latin typeface="Proxima Nova" panose="02000506030000020004" pitchFamily="50" charset="0"/>
                </a:rPr>
                <a:t>Presentera</a:t>
              </a:r>
            </a:p>
            <a:p>
              <a:pPr>
                <a:spcBef>
                  <a:spcPct val="0"/>
                </a:spcBef>
                <a:buFontTx/>
                <a:buNone/>
              </a:pPr>
              <a:r>
                <a:rPr lang="sv-SE" altLang="sv-SE" spc="-150" dirty="0">
                  <a:solidFill>
                    <a:schemeClr val="bg1"/>
                  </a:solidFill>
                  <a:latin typeface="Proxima Nova" panose="02000506030000020004" pitchFamily="50" charset="0"/>
                </a:rPr>
                <a:t>en lösning</a:t>
              </a:r>
            </a:p>
          </p:txBody>
        </p:sp>
        <p:cxnSp>
          <p:nvCxnSpPr>
            <p:cNvPr id="24" name="Rak 26">
              <a:extLst>
                <a:ext uri="{FF2B5EF4-FFF2-40B4-BE49-F238E27FC236}">
                  <a16:creationId xmlns:a16="http://schemas.microsoft.com/office/drawing/2014/main" id="{E62E36DF-7F6D-4F29-AB11-7568FB0ACFEC}"/>
                </a:ext>
              </a:extLst>
            </p:cNvPr>
            <p:cNvCxnSpPr/>
            <p:nvPr/>
          </p:nvCxnSpPr>
          <p:spPr>
            <a:xfrm>
              <a:off x="6020429" y="2847308"/>
              <a:ext cx="0" cy="1427430"/>
            </a:xfrm>
            <a:prstGeom prst="line">
              <a:avLst/>
            </a:prstGeom>
            <a:grpFill/>
          </p:spPr>
          <p:style>
            <a:lnRef idx="3">
              <a:schemeClr val="dk1"/>
            </a:lnRef>
            <a:fillRef idx="0">
              <a:schemeClr val="dk1"/>
            </a:fillRef>
            <a:effectRef idx="2">
              <a:schemeClr val="dk1"/>
            </a:effectRef>
            <a:fontRef idx="minor">
              <a:schemeClr val="tx1"/>
            </a:fontRef>
          </p:style>
        </p:cxnSp>
      </p:grpSp>
      <p:grpSp>
        <p:nvGrpSpPr>
          <p:cNvPr id="25" name="Grupp 38">
            <a:extLst>
              <a:ext uri="{FF2B5EF4-FFF2-40B4-BE49-F238E27FC236}">
                <a16:creationId xmlns:a16="http://schemas.microsoft.com/office/drawing/2014/main" id="{B6CA5448-0909-45B3-A91D-FF9CFB630EDB}"/>
              </a:ext>
            </a:extLst>
          </p:cNvPr>
          <p:cNvGrpSpPr>
            <a:grpSpLocks/>
          </p:cNvGrpSpPr>
          <p:nvPr/>
        </p:nvGrpSpPr>
        <p:grpSpPr bwMode="auto">
          <a:xfrm>
            <a:off x="6517683" y="4635500"/>
            <a:ext cx="1447800" cy="1592263"/>
            <a:chOff x="5198421" y="4635702"/>
            <a:chExt cx="1448188" cy="1592560"/>
          </a:xfrm>
          <a:solidFill>
            <a:schemeClr val="accent3">
              <a:lumMod val="20000"/>
              <a:lumOff val="80000"/>
            </a:schemeClr>
          </a:solidFill>
        </p:grpSpPr>
        <p:sp>
          <p:nvSpPr>
            <p:cNvPr id="26" name="Ellips 25">
              <a:extLst>
                <a:ext uri="{FF2B5EF4-FFF2-40B4-BE49-F238E27FC236}">
                  <a16:creationId xmlns:a16="http://schemas.microsoft.com/office/drawing/2014/main" id="{8FA4E433-E5CC-4BA7-8BF9-7939AF26A9CF}"/>
                </a:ext>
              </a:extLst>
            </p:cNvPr>
            <p:cNvSpPr/>
            <p:nvPr/>
          </p:nvSpPr>
          <p:spPr>
            <a:xfrm>
              <a:off x="5198421" y="6063131"/>
              <a:ext cx="384278" cy="165131"/>
            </a:xfrm>
            <a:prstGeom prst="ellipse">
              <a:avLst/>
            </a:prstGeom>
            <a:grpFill/>
          </p:spPr>
          <p:style>
            <a:lnRef idx="1">
              <a:schemeClr val="dk1"/>
            </a:lnRef>
            <a:fillRef idx="2">
              <a:schemeClr val="dk1"/>
            </a:fillRef>
            <a:effectRef idx="1">
              <a:schemeClr val="dk1"/>
            </a:effectRef>
            <a:fontRef idx="minor">
              <a:schemeClr val="dk1"/>
            </a:fontRef>
          </p:style>
          <p:txBody>
            <a:bodyPr anchor="ctr"/>
            <a:lstStyle/>
            <a:p>
              <a:pPr algn="ctr">
                <a:defRPr/>
              </a:pPr>
              <a:endParaRPr lang="sv-SE">
                <a:latin typeface="Proxima Nova" panose="02000506030000020004" pitchFamily="50" charset="0"/>
              </a:endParaRPr>
            </a:p>
          </p:txBody>
        </p:sp>
        <p:sp>
          <p:nvSpPr>
            <p:cNvPr id="27" name="Hålremsa 28">
              <a:extLst>
                <a:ext uri="{FF2B5EF4-FFF2-40B4-BE49-F238E27FC236}">
                  <a16:creationId xmlns:a16="http://schemas.microsoft.com/office/drawing/2014/main" id="{09CCA910-6284-439B-BA33-6E77B4202EC7}"/>
                </a:ext>
              </a:extLst>
            </p:cNvPr>
            <p:cNvSpPr/>
            <p:nvPr/>
          </p:nvSpPr>
          <p:spPr>
            <a:xfrm>
              <a:off x="5390559" y="4635702"/>
              <a:ext cx="1208412" cy="878052"/>
            </a:xfrm>
            <a:prstGeom prst="flowChartPunchedTap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Proxima Nova" panose="02000506030000020004" pitchFamily="50" charset="0"/>
              </a:endParaRPr>
            </a:p>
          </p:txBody>
        </p:sp>
        <p:sp>
          <p:nvSpPr>
            <p:cNvPr id="28" name="textruta 29">
              <a:extLst>
                <a:ext uri="{FF2B5EF4-FFF2-40B4-BE49-F238E27FC236}">
                  <a16:creationId xmlns:a16="http://schemas.microsoft.com/office/drawing/2014/main" id="{CCE8115B-AD74-4F62-BBCD-1510F77F506C}"/>
                </a:ext>
              </a:extLst>
            </p:cNvPr>
            <p:cNvSpPr txBox="1">
              <a:spLocks noChangeArrowheads="1"/>
            </p:cNvSpPr>
            <p:nvPr/>
          </p:nvSpPr>
          <p:spPr bwMode="auto">
            <a:xfrm>
              <a:off x="5438460" y="4790414"/>
              <a:ext cx="1208149" cy="646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dirty="0">
                  <a:solidFill>
                    <a:schemeClr val="bg1"/>
                  </a:solidFill>
                  <a:latin typeface="Proxima Nova" panose="02000506030000020004" pitchFamily="50" charset="0"/>
                </a:rPr>
                <a:t>Upp-</a:t>
              </a:r>
              <a:br>
                <a:rPr lang="sv-SE" altLang="sv-SE" dirty="0">
                  <a:solidFill>
                    <a:schemeClr val="bg1"/>
                  </a:solidFill>
                  <a:latin typeface="Proxima Nova" panose="02000506030000020004" pitchFamily="50" charset="0"/>
                </a:rPr>
              </a:br>
              <a:r>
                <a:rPr lang="sv-SE" altLang="sv-SE" dirty="0">
                  <a:solidFill>
                    <a:schemeClr val="bg1"/>
                  </a:solidFill>
                  <a:latin typeface="Proxima Nova" panose="02000506030000020004" pitchFamily="50" charset="0"/>
                </a:rPr>
                <a:t>följning</a:t>
              </a:r>
            </a:p>
          </p:txBody>
        </p:sp>
        <p:cxnSp>
          <p:nvCxnSpPr>
            <p:cNvPr id="29" name="Rak 30">
              <a:extLst>
                <a:ext uri="{FF2B5EF4-FFF2-40B4-BE49-F238E27FC236}">
                  <a16:creationId xmlns:a16="http://schemas.microsoft.com/office/drawing/2014/main" id="{D1CB0688-AC50-46B8-900D-5845F809F428}"/>
                </a:ext>
              </a:extLst>
            </p:cNvPr>
            <p:cNvCxnSpPr/>
            <p:nvPr/>
          </p:nvCxnSpPr>
          <p:spPr>
            <a:xfrm>
              <a:off x="5387384" y="4697627"/>
              <a:ext cx="0" cy="1427428"/>
            </a:xfrm>
            <a:prstGeom prst="line">
              <a:avLst/>
            </a:prstGeom>
            <a:grpFill/>
          </p:spPr>
          <p:style>
            <a:lnRef idx="3">
              <a:schemeClr val="dk1"/>
            </a:lnRef>
            <a:fillRef idx="0">
              <a:schemeClr val="dk1"/>
            </a:fillRef>
            <a:effectRef idx="2">
              <a:schemeClr val="dk1"/>
            </a:effectRef>
            <a:fontRef idx="minor">
              <a:schemeClr val="tx1"/>
            </a:fontRef>
          </p:style>
        </p:cxnSp>
      </p:grpSp>
      <p:cxnSp>
        <p:nvCxnSpPr>
          <p:cNvPr id="30" name="Rak 31">
            <a:extLst>
              <a:ext uri="{FF2B5EF4-FFF2-40B4-BE49-F238E27FC236}">
                <a16:creationId xmlns:a16="http://schemas.microsoft.com/office/drawing/2014/main" id="{4FFBD80E-F8FF-43DE-BD5D-08BA17F80A67}"/>
              </a:ext>
            </a:extLst>
          </p:cNvPr>
          <p:cNvCxnSpPr/>
          <p:nvPr/>
        </p:nvCxnSpPr>
        <p:spPr>
          <a:xfrm>
            <a:off x="4726983" y="1104900"/>
            <a:ext cx="0" cy="277813"/>
          </a:xfrm>
          <a:prstGeom prst="line">
            <a:avLst/>
          </a:prstGeom>
        </p:spPr>
        <p:style>
          <a:lnRef idx="2">
            <a:schemeClr val="dk1"/>
          </a:lnRef>
          <a:fillRef idx="0">
            <a:schemeClr val="dk1"/>
          </a:fillRef>
          <a:effectRef idx="1">
            <a:schemeClr val="dk1"/>
          </a:effectRef>
          <a:fontRef idx="minor">
            <a:schemeClr val="tx1"/>
          </a:fontRef>
        </p:style>
      </p:cxnSp>
      <p:cxnSp>
        <p:nvCxnSpPr>
          <p:cNvPr id="31" name="Rak 32">
            <a:extLst>
              <a:ext uri="{FF2B5EF4-FFF2-40B4-BE49-F238E27FC236}">
                <a16:creationId xmlns:a16="http://schemas.microsoft.com/office/drawing/2014/main" id="{2C8F99B8-4EF9-4A3C-9CF0-1E7BB0BFF667}"/>
              </a:ext>
            </a:extLst>
          </p:cNvPr>
          <p:cNvCxnSpPr/>
          <p:nvPr/>
        </p:nvCxnSpPr>
        <p:spPr>
          <a:xfrm>
            <a:off x="4927008" y="1101725"/>
            <a:ext cx="0" cy="280988"/>
          </a:xfrm>
          <a:prstGeom prst="line">
            <a:avLst/>
          </a:prstGeom>
        </p:spPr>
        <p:style>
          <a:lnRef idx="2">
            <a:schemeClr val="dk1"/>
          </a:lnRef>
          <a:fillRef idx="0">
            <a:schemeClr val="dk1"/>
          </a:fillRef>
          <a:effectRef idx="1">
            <a:schemeClr val="dk1"/>
          </a:effectRef>
          <a:fontRef idx="minor">
            <a:schemeClr val="tx1"/>
          </a:fontRef>
        </p:style>
      </p:cxnSp>
      <p:sp>
        <p:nvSpPr>
          <p:cNvPr id="33" name="textruta 1">
            <a:extLst>
              <a:ext uri="{FF2B5EF4-FFF2-40B4-BE49-F238E27FC236}">
                <a16:creationId xmlns:a16="http://schemas.microsoft.com/office/drawing/2014/main" id="{67C50275-4C10-4261-878D-1FBDBBFAB49E}"/>
              </a:ext>
            </a:extLst>
          </p:cNvPr>
          <p:cNvSpPr txBox="1">
            <a:spLocks noChangeArrowheads="1"/>
          </p:cNvSpPr>
          <p:nvPr/>
        </p:nvSpPr>
        <p:spPr bwMode="auto">
          <a:xfrm>
            <a:off x="481214" y="210561"/>
            <a:ext cx="6140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sz="4400" b="1" dirty="0">
                <a:solidFill>
                  <a:schemeClr val="tx1"/>
                </a:solidFill>
                <a:latin typeface="Proxima Nova" panose="02000506030000020004" pitchFamily="50" charset="0"/>
              </a:rPr>
              <a:t>Kundresan</a:t>
            </a:r>
          </a:p>
          <a:p>
            <a:pPr>
              <a:spcBef>
                <a:spcPct val="0"/>
              </a:spcBef>
              <a:buFontTx/>
              <a:buNone/>
            </a:pPr>
            <a:r>
              <a:rPr lang="sv-SE" altLang="sv-SE" sz="2400" dirty="0">
                <a:solidFill>
                  <a:schemeClr val="tx1"/>
                </a:solidFill>
                <a:latin typeface="Proxima Nova" panose="02000506030000020004" pitchFamily="50" charset="0"/>
              </a:rPr>
              <a:t>Säljprocessen i 6 steg</a:t>
            </a:r>
          </a:p>
        </p:txBody>
      </p:sp>
      <p:sp>
        <p:nvSpPr>
          <p:cNvPr id="34" name="Frihandsfigur: Form 33">
            <a:extLst>
              <a:ext uri="{FF2B5EF4-FFF2-40B4-BE49-F238E27FC236}">
                <a16:creationId xmlns:a16="http://schemas.microsoft.com/office/drawing/2014/main" id="{D8067072-4B54-4446-8003-C682D95E3FDE}"/>
              </a:ext>
            </a:extLst>
          </p:cNvPr>
          <p:cNvSpPr/>
          <p:nvPr/>
        </p:nvSpPr>
        <p:spPr bwMode="auto">
          <a:xfrm>
            <a:off x="4816648" y="507480"/>
            <a:ext cx="4717817" cy="5807595"/>
          </a:xfrm>
          <a:custGeom>
            <a:avLst/>
            <a:gdLst>
              <a:gd name="connsiteX0" fmla="*/ 2494558 w 4717817"/>
              <a:gd name="connsiteY0" fmla="*/ 5807595 h 5807595"/>
              <a:gd name="connsiteX1" fmla="*/ 4421329 w 4717817"/>
              <a:gd name="connsiteY1" fmla="*/ 4587034 h 5807595"/>
              <a:gd name="connsiteX2" fmla="*/ 4694833 w 4717817"/>
              <a:gd name="connsiteY2" fmla="*/ 2823549 h 5807595"/>
              <a:gd name="connsiteX3" fmla="*/ 4253961 w 4717817"/>
              <a:gd name="connsiteY3" fmla="*/ 1741781 h 5807595"/>
              <a:gd name="connsiteX4" fmla="*/ 3813090 w 4717817"/>
              <a:gd name="connsiteY4" fmla="*/ 439577 h 5807595"/>
              <a:gd name="connsiteX5" fmla="*/ 2919101 w 4717817"/>
              <a:gd name="connsiteY5" fmla="*/ 31363 h 5807595"/>
              <a:gd name="connsiteX6" fmla="*/ 1518926 w 4717817"/>
              <a:gd name="connsiteY6" fmla="*/ 47691 h 5807595"/>
              <a:gd name="connsiteX7" fmla="*/ 343268 w 4717817"/>
              <a:gd name="connsiteY7" fmla="*/ 206895 h 5807595"/>
              <a:gd name="connsiteX8" fmla="*/ 28943 w 4717817"/>
              <a:gd name="connsiteY8" fmla="*/ 725327 h 5807595"/>
              <a:gd name="connsiteX9" fmla="*/ 33026 w 4717817"/>
              <a:gd name="connsiteY9" fmla="*/ 757984 h 580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817" h="5807595">
                <a:moveTo>
                  <a:pt x="2494558" y="5807595"/>
                </a:moveTo>
                <a:cubicBezTo>
                  <a:pt x="3274587" y="5445985"/>
                  <a:pt x="4054617" y="5084375"/>
                  <a:pt x="4421329" y="4587034"/>
                </a:cubicBezTo>
                <a:cubicBezTo>
                  <a:pt x="4788042" y="4089693"/>
                  <a:pt x="4722728" y="3297758"/>
                  <a:pt x="4694833" y="2823549"/>
                </a:cubicBezTo>
                <a:cubicBezTo>
                  <a:pt x="4666938" y="2349340"/>
                  <a:pt x="4400918" y="2139110"/>
                  <a:pt x="4253961" y="1741781"/>
                </a:cubicBezTo>
                <a:cubicBezTo>
                  <a:pt x="4107004" y="1344452"/>
                  <a:pt x="4035567" y="724647"/>
                  <a:pt x="3813090" y="439577"/>
                </a:cubicBezTo>
                <a:cubicBezTo>
                  <a:pt x="3590613" y="154507"/>
                  <a:pt x="3301462" y="96677"/>
                  <a:pt x="2919101" y="31363"/>
                </a:cubicBezTo>
                <a:cubicBezTo>
                  <a:pt x="2536740" y="-33951"/>
                  <a:pt x="1948231" y="18436"/>
                  <a:pt x="1518926" y="47691"/>
                </a:cubicBezTo>
                <a:cubicBezTo>
                  <a:pt x="1089621" y="76946"/>
                  <a:pt x="591598" y="93956"/>
                  <a:pt x="343268" y="206895"/>
                </a:cubicBezTo>
                <a:cubicBezTo>
                  <a:pt x="94937" y="319834"/>
                  <a:pt x="80650" y="633479"/>
                  <a:pt x="28943" y="725327"/>
                </a:cubicBezTo>
                <a:cubicBezTo>
                  <a:pt x="-22764" y="817175"/>
                  <a:pt x="5131" y="787579"/>
                  <a:pt x="33026" y="757984"/>
                </a:cubicBezTo>
              </a:path>
            </a:pathLst>
          </a:custGeom>
          <a:noFill/>
          <a:ln w="9525" cap="flat" cmpd="sng" algn="ctr">
            <a:solidFill>
              <a:schemeClr val="accent1">
                <a:lumMod val="20000"/>
                <a:lumOff val="80000"/>
              </a:schemeClr>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Proxima Nova" panose="02000506030000020004" pitchFamily="50" charset="0"/>
              <a:cs typeface="Arial" charset="0"/>
            </a:endParaRPr>
          </a:p>
        </p:txBody>
      </p:sp>
      <p:grpSp>
        <p:nvGrpSpPr>
          <p:cNvPr id="35" name="Grupp 4">
            <a:extLst>
              <a:ext uri="{FF2B5EF4-FFF2-40B4-BE49-F238E27FC236}">
                <a16:creationId xmlns:a16="http://schemas.microsoft.com/office/drawing/2014/main" id="{3EA99C91-8C42-4A03-A1D5-4F5ACDA8BBC8}"/>
              </a:ext>
            </a:extLst>
          </p:cNvPr>
          <p:cNvGrpSpPr>
            <a:grpSpLocks/>
          </p:cNvGrpSpPr>
          <p:nvPr/>
        </p:nvGrpSpPr>
        <p:grpSpPr bwMode="auto">
          <a:xfrm>
            <a:off x="5287370" y="249238"/>
            <a:ext cx="1400175" cy="1593850"/>
            <a:chOff x="4535995" y="771671"/>
            <a:chExt cx="1400354" cy="1592560"/>
          </a:xfrm>
          <a:solidFill>
            <a:schemeClr val="accent3">
              <a:lumMod val="20000"/>
              <a:lumOff val="80000"/>
            </a:schemeClr>
          </a:solidFill>
        </p:grpSpPr>
        <p:sp>
          <p:nvSpPr>
            <p:cNvPr id="36" name="Ellips 35">
              <a:extLst>
                <a:ext uri="{FF2B5EF4-FFF2-40B4-BE49-F238E27FC236}">
                  <a16:creationId xmlns:a16="http://schemas.microsoft.com/office/drawing/2014/main" id="{8DE5AEAA-C6F9-4C9F-A923-03500F01C76C}"/>
                </a:ext>
              </a:extLst>
            </p:cNvPr>
            <p:cNvSpPr/>
            <p:nvPr/>
          </p:nvSpPr>
          <p:spPr>
            <a:xfrm>
              <a:off x="4535995" y="2199265"/>
              <a:ext cx="384224" cy="164966"/>
            </a:xfrm>
            <a:prstGeom prst="ellipse">
              <a:avLst/>
            </a:prstGeom>
            <a:grpFill/>
          </p:spPr>
          <p:style>
            <a:lnRef idx="1">
              <a:schemeClr val="dk1"/>
            </a:lnRef>
            <a:fillRef idx="2">
              <a:schemeClr val="dk1"/>
            </a:fillRef>
            <a:effectRef idx="1">
              <a:schemeClr val="dk1"/>
            </a:effectRef>
            <a:fontRef idx="minor">
              <a:schemeClr val="dk1"/>
            </a:fontRef>
          </p:style>
          <p:txBody>
            <a:bodyPr anchor="ctr"/>
            <a:lstStyle/>
            <a:p>
              <a:pPr algn="ctr">
                <a:defRPr/>
              </a:pPr>
              <a:endParaRPr lang="sv-SE">
                <a:latin typeface="Proxima Nova" panose="02000506030000020004" pitchFamily="50" charset="0"/>
              </a:endParaRPr>
            </a:p>
          </p:txBody>
        </p:sp>
        <p:sp>
          <p:nvSpPr>
            <p:cNvPr id="37" name="Hålremsa 6">
              <a:extLst>
                <a:ext uri="{FF2B5EF4-FFF2-40B4-BE49-F238E27FC236}">
                  <a16:creationId xmlns:a16="http://schemas.microsoft.com/office/drawing/2014/main" id="{83F84A13-756A-4FCF-8462-1E87E381677C}"/>
                </a:ext>
              </a:extLst>
            </p:cNvPr>
            <p:cNvSpPr/>
            <p:nvPr/>
          </p:nvSpPr>
          <p:spPr>
            <a:xfrm>
              <a:off x="4728108" y="771671"/>
              <a:ext cx="1208241" cy="878763"/>
            </a:xfrm>
            <a:prstGeom prst="flowChartPunchedTap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Proxima Nova" panose="02000506030000020004" pitchFamily="50" charset="0"/>
              </a:endParaRPr>
            </a:p>
          </p:txBody>
        </p:sp>
        <p:sp>
          <p:nvSpPr>
            <p:cNvPr id="38" name="textruta 7">
              <a:extLst>
                <a:ext uri="{FF2B5EF4-FFF2-40B4-BE49-F238E27FC236}">
                  <a16:creationId xmlns:a16="http://schemas.microsoft.com/office/drawing/2014/main" id="{5938C68F-995D-4DAE-96C2-750FD61B170D}"/>
                </a:ext>
              </a:extLst>
            </p:cNvPr>
            <p:cNvSpPr txBox="1">
              <a:spLocks noChangeArrowheads="1"/>
            </p:cNvSpPr>
            <p:nvPr/>
          </p:nvSpPr>
          <p:spPr bwMode="auto">
            <a:xfrm>
              <a:off x="4838033" y="908720"/>
              <a:ext cx="1024294" cy="6463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06639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66390"/>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sv-SE" altLang="sv-SE" dirty="0" err="1">
                  <a:solidFill>
                    <a:schemeClr val="bg1"/>
                  </a:solidFill>
                  <a:latin typeface="Proxima Nova" panose="02000506030000020004" pitchFamily="50" charset="0"/>
                </a:rPr>
                <a:t>Välkom</a:t>
              </a:r>
              <a:r>
                <a:rPr lang="sv-SE" altLang="sv-SE" dirty="0">
                  <a:solidFill>
                    <a:schemeClr val="bg1"/>
                  </a:solidFill>
                  <a:latin typeface="Proxima Nova" panose="02000506030000020004" pitchFamily="50" charset="0"/>
                </a:rPr>
                <a:t>-men</a:t>
              </a:r>
            </a:p>
          </p:txBody>
        </p:sp>
        <p:cxnSp>
          <p:nvCxnSpPr>
            <p:cNvPr id="39" name="Rak 8">
              <a:extLst>
                <a:ext uri="{FF2B5EF4-FFF2-40B4-BE49-F238E27FC236}">
                  <a16:creationId xmlns:a16="http://schemas.microsoft.com/office/drawing/2014/main" id="{8A37BE0C-E139-4AE5-AD07-401A38E73992}"/>
                </a:ext>
              </a:extLst>
            </p:cNvPr>
            <p:cNvCxnSpPr/>
            <p:nvPr/>
          </p:nvCxnSpPr>
          <p:spPr>
            <a:xfrm>
              <a:off x="4724932" y="833533"/>
              <a:ext cx="0" cy="1427594"/>
            </a:xfrm>
            <a:prstGeom prst="line">
              <a:avLst/>
            </a:prstGeom>
            <a:grpFill/>
          </p:spPr>
          <p:style>
            <a:lnRef idx="3">
              <a:schemeClr val="dk1"/>
            </a:lnRef>
            <a:fillRef idx="0">
              <a:schemeClr val="dk1"/>
            </a:fillRef>
            <a:effectRef idx="2">
              <a:schemeClr val="dk1"/>
            </a:effectRef>
            <a:fontRef idx="minor">
              <a:schemeClr val="tx1"/>
            </a:fontRef>
          </p:style>
        </p:cxnSp>
      </p:grpSp>
      <p:cxnSp>
        <p:nvCxnSpPr>
          <p:cNvPr id="3" name="Rak pilkoppling 2">
            <a:extLst>
              <a:ext uri="{FF2B5EF4-FFF2-40B4-BE49-F238E27FC236}">
                <a16:creationId xmlns:a16="http://schemas.microsoft.com/office/drawing/2014/main" id="{CCD98E27-B035-449A-9F90-9892D1D3570C}"/>
              </a:ext>
            </a:extLst>
          </p:cNvPr>
          <p:cNvCxnSpPr/>
          <p:nvPr/>
        </p:nvCxnSpPr>
        <p:spPr>
          <a:xfrm>
            <a:off x="1333500" y="1320800"/>
            <a:ext cx="0" cy="4906963"/>
          </a:xfrm>
          <a:prstGeom prst="straightConnector1">
            <a:avLst/>
          </a:prstGeom>
          <a:ln w="9525" cap="flat" cmpd="sng" algn="ctr">
            <a:solidFill>
              <a:schemeClr val="accent4">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textruta 41">
            <a:extLst>
              <a:ext uri="{FF2B5EF4-FFF2-40B4-BE49-F238E27FC236}">
                <a16:creationId xmlns:a16="http://schemas.microsoft.com/office/drawing/2014/main" id="{040CFF80-E0F5-48B0-8390-828D6FD09FC9}"/>
              </a:ext>
            </a:extLst>
          </p:cNvPr>
          <p:cNvSpPr txBox="1"/>
          <p:nvPr/>
        </p:nvSpPr>
        <p:spPr>
          <a:xfrm>
            <a:off x="891085" y="3005810"/>
            <a:ext cx="919216" cy="369332"/>
          </a:xfrm>
          <a:prstGeom prst="rect">
            <a:avLst/>
          </a:prstGeom>
          <a:solidFill>
            <a:schemeClr val="accent1">
              <a:lumMod val="75000"/>
            </a:schemeClr>
          </a:solidFill>
        </p:spPr>
        <p:txBody>
          <a:bodyPr wrap="square" rtlCol="0">
            <a:spAutoFit/>
          </a:bodyPr>
          <a:lstStyle/>
          <a:p>
            <a:r>
              <a:rPr lang="sv-SE" dirty="0">
                <a:latin typeface="Proxima Nova" panose="02000506030000020004" pitchFamily="50" charset="0"/>
              </a:rPr>
              <a:t>Affär 1</a:t>
            </a:r>
          </a:p>
        </p:txBody>
      </p:sp>
      <p:sp>
        <p:nvSpPr>
          <p:cNvPr id="32" name="Pil: nedåtböjd 31">
            <a:extLst>
              <a:ext uri="{FF2B5EF4-FFF2-40B4-BE49-F238E27FC236}">
                <a16:creationId xmlns:a16="http://schemas.microsoft.com/office/drawing/2014/main" id="{F965A168-A929-4918-8F8E-07B71E9DF2AE}"/>
              </a:ext>
            </a:extLst>
          </p:cNvPr>
          <p:cNvSpPr/>
          <p:nvPr/>
        </p:nvSpPr>
        <p:spPr>
          <a:xfrm>
            <a:off x="8647500" y="414338"/>
            <a:ext cx="2025650" cy="714375"/>
          </a:xfrm>
          <a:prstGeom prst="curvedDownArrow">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solidFill>
                <a:schemeClr val="tx1"/>
              </a:solidFill>
              <a:latin typeface="Proxima Nova" panose="02000506030000020004" pitchFamily="50" charset="0"/>
            </a:endParaRPr>
          </a:p>
        </p:txBody>
      </p:sp>
      <p:sp>
        <p:nvSpPr>
          <p:cNvPr id="43" name="textruta 42">
            <a:extLst>
              <a:ext uri="{FF2B5EF4-FFF2-40B4-BE49-F238E27FC236}">
                <a16:creationId xmlns:a16="http://schemas.microsoft.com/office/drawing/2014/main" id="{FADA4B1E-6AFF-404C-A9DA-EA03194F3E5E}"/>
              </a:ext>
            </a:extLst>
          </p:cNvPr>
          <p:cNvSpPr txBox="1"/>
          <p:nvPr/>
        </p:nvSpPr>
        <p:spPr>
          <a:xfrm>
            <a:off x="9903466" y="1242220"/>
            <a:ext cx="2057039" cy="923330"/>
          </a:xfrm>
          <a:prstGeom prst="rect">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sv-SE" dirty="0">
                <a:solidFill>
                  <a:schemeClr val="bg1"/>
                </a:solidFill>
                <a:latin typeface="Proxima Nova" panose="02000506030000020004" pitchFamily="50" charset="0"/>
              </a:rPr>
              <a:t>Annan ÅF och/eller annat fabrikat</a:t>
            </a:r>
          </a:p>
        </p:txBody>
      </p:sp>
      <p:cxnSp>
        <p:nvCxnSpPr>
          <p:cNvPr id="46" name="Rak koppling 45">
            <a:extLst>
              <a:ext uri="{FF2B5EF4-FFF2-40B4-BE49-F238E27FC236}">
                <a16:creationId xmlns:a16="http://schemas.microsoft.com/office/drawing/2014/main" id="{5984A47D-8B35-4F6E-8767-98380466F8BB}"/>
              </a:ext>
            </a:extLst>
          </p:cNvPr>
          <p:cNvCxnSpPr/>
          <p:nvPr/>
        </p:nvCxnSpPr>
        <p:spPr>
          <a:xfrm flipV="1">
            <a:off x="8985250" y="311150"/>
            <a:ext cx="1600200" cy="1300401"/>
          </a:xfrm>
          <a:prstGeom prst="line">
            <a:avLst/>
          </a:prstGeom>
          <a:ln>
            <a:solidFill>
              <a:schemeClr val="accent1">
                <a:lumMod val="40000"/>
                <a:lumOff val="60000"/>
              </a:schemeClr>
            </a:solidFill>
          </a:ln>
        </p:spPr>
        <p:style>
          <a:lnRef idx="3">
            <a:schemeClr val="accent2"/>
          </a:lnRef>
          <a:fillRef idx="0">
            <a:schemeClr val="accent2"/>
          </a:fillRef>
          <a:effectRef idx="2">
            <a:schemeClr val="accent2"/>
          </a:effectRef>
          <a:fontRef idx="minor">
            <a:schemeClr val="tx1"/>
          </a:fontRef>
        </p:style>
      </p:cxnSp>
      <p:cxnSp>
        <p:nvCxnSpPr>
          <p:cNvPr id="47" name="Rak koppling 46">
            <a:extLst>
              <a:ext uri="{FF2B5EF4-FFF2-40B4-BE49-F238E27FC236}">
                <a16:creationId xmlns:a16="http://schemas.microsoft.com/office/drawing/2014/main" id="{EDEB9AFB-1B2A-419D-949D-0B8E2FF4DAC6}"/>
              </a:ext>
            </a:extLst>
          </p:cNvPr>
          <p:cNvCxnSpPr>
            <a:cxnSpLocks/>
          </p:cNvCxnSpPr>
          <p:nvPr/>
        </p:nvCxnSpPr>
        <p:spPr>
          <a:xfrm>
            <a:off x="8950713" y="294255"/>
            <a:ext cx="1600200" cy="1300401"/>
          </a:xfrm>
          <a:prstGeom prst="line">
            <a:avLst/>
          </a:prstGeom>
          <a:ln>
            <a:solidFill>
              <a:schemeClr val="accent1">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45" name="textruta 44">
            <a:extLst>
              <a:ext uri="{FF2B5EF4-FFF2-40B4-BE49-F238E27FC236}">
                <a16:creationId xmlns:a16="http://schemas.microsoft.com/office/drawing/2014/main" id="{B195AA73-BD36-4F36-AD27-E55B4ED76391}"/>
              </a:ext>
            </a:extLst>
          </p:cNvPr>
          <p:cNvSpPr txBox="1"/>
          <p:nvPr/>
        </p:nvSpPr>
        <p:spPr>
          <a:xfrm>
            <a:off x="9009969" y="2578318"/>
            <a:ext cx="1719883" cy="923330"/>
          </a:xfrm>
          <a:prstGeom prst="rect">
            <a:avLst/>
          </a:prstGeom>
          <a:solidFill>
            <a:schemeClr val="accent1">
              <a:lumMod val="75000"/>
            </a:schemeClr>
          </a:solidFill>
        </p:spPr>
        <p:txBody>
          <a:bodyPr wrap="square" rtlCol="0">
            <a:spAutoFit/>
          </a:bodyPr>
          <a:lstStyle/>
          <a:p>
            <a:r>
              <a:rPr lang="sv-SE" dirty="0">
                <a:latin typeface="Proxima Nova" panose="02000506030000020004" pitchFamily="50" charset="0"/>
              </a:rPr>
              <a:t>”Liften upp”</a:t>
            </a:r>
          </a:p>
          <a:p>
            <a:r>
              <a:rPr lang="sv-SE" dirty="0">
                <a:latin typeface="Proxima Nova" panose="02000506030000020004" pitchFamily="50" charset="0"/>
              </a:rPr>
              <a:t>Kundresan</a:t>
            </a:r>
          </a:p>
          <a:p>
            <a:r>
              <a:rPr lang="sv-SE" dirty="0">
                <a:latin typeface="Proxima Nova" panose="02000506030000020004" pitchFamily="50" charset="0"/>
              </a:rPr>
              <a:t>5 år (Affär 2)</a:t>
            </a:r>
          </a:p>
        </p:txBody>
      </p:sp>
      <p:cxnSp>
        <p:nvCxnSpPr>
          <p:cNvPr id="48" name="Rak pilkoppling 47">
            <a:extLst>
              <a:ext uri="{FF2B5EF4-FFF2-40B4-BE49-F238E27FC236}">
                <a16:creationId xmlns:a16="http://schemas.microsoft.com/office/drawing/2014/main" id="{34FC6F5E-5402-45AA-B75A-AB4B799A4AD1}"/>
              </a:ext>
            </a:extLst>
          </p:cNvPr>
          <p:cNvCxnSpPr/>
          <p:nvPr/>
        </p:nvCxnSpPr>
        <p:spPr>
          <a:xfrm>
            <a:off x="2366491" y="1328995"/>
            <a:ext cx="0" cy="4906963"/>
          </a:xfrm>
          <a:prstGeom prst="straightConnector1">
            <a:avLst/>
          </a:prstGeom>
          <a:ln w="9525" cap="flat" cmpd="sng" algn="ctr">
            <a:solidFill>
              <a:schemeClr val="accent4">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textruta 48">
            <a:extLst>
              <a:ext uri="{FF2B5EF4-FFF2-40B4-BE49-F238E27FC236}">
                <a16:creationId xmlns:a16="http://schemas.microsoft.com/office/drawing/2014/main" id="{56591ED2-BD18-48E8-8754-0B500C1298BE}"/>
              </a:ext>
            </a:extLst>
          </p:cNvPr>
          <p:cNvSpPr txBox="1"/>
          <p:nvPr/>
        </p:nvSpPr>
        <p:spPr>
          <a:xfrm>
            <a:off x="1924076" y="3014005"/>
            <a:ext cx="919216" cy="369332"/>
          </a:xfrm>
          <a:prstGeom prst="rect">
            <a:avLst/>
          </a:prstGeom>
          <a:solidFill>
            <a:schemeClr val="accent1">
              <a:lumMod val="75000"/>
            </a:schemeClr>
          </a:solidFill>
        </p:spPr>
        <p:txBody>
          <a:bodyPr wrap="square" rtlCol="0">
            <a:spAutoFit/>
          </a:bodyPr>
          <a:lstStyle/>
          <a:p>
            <a:r>
              <a:rPr lang="sv-SE" dirty="0">
                <a:latin typeface="Proxima Nova" panose="02000506030000020004" pitchFamily="50" charset="0"/>
              </a:rPr>
              <a:t>Affär 2</a:t>
            </a:r>
          </a:p>
        </p:txBody>
      </p:sp>
      <p:cxnSp>
        <p:nvCxnSpPr>
          <p:cNvPr id="50" name="Rak pilkoppling 49">
            <a:extLst>
              <a:ext uri="{FF2B5EF4-FFF2-40B4-BE49-F238E27FC236}">
                <a16:creationId xmlns:a16="http://schemas.microsoft.com/office/drawing/2014/main" id="{3317FF17-85CF-4C99-B5DA-68CDA757C961}"/>
              </a:ext>
            </a:extLst>
          </p:cNvPr>
          <p:cNvCxnSpPr/>
          <p:nvPr/>
        </p:nvCxnSpPr>
        <p:spPr>
          <a:xfrm>
            <a:off x="3421612" y="1328995"/>
            <a:ext cx="0" cy="4906963"/>
          </a:xfrm>
          <a:prstGeom prst="straightConnector1">
            <a:avLst/>
          </a:prstGeom>
          <a:ln w="9525" cap="flat" cmpd="sng" algn="ctr">
            <a:solidFill>
              <a:schemeClr val="accent4">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extruta 50">
            <a:extLst>
              <a:ext uri="{FF2B5EF4-FFF2-40B4-BE49-F238E27FC236}">
                <a16:creationId xmlns:a16="http://schemas.microsoft.com/office/drawing/2014/main" id="{F404C45E-A67E-4FDE-99B3-C9AC83201DBE}"/>
              </a:ext>
            </a:extLst>
          </p:cNvPr>
          <p:cNvSpPr txBox="1"/>
          <p:nvPr/>
        </p:nvSpPr>
        <p:spPr>
          <a:xfrm>
            <a:off x="2979197" y="3014005"/>
            <a:ext cx="919216" cy="369332"/>
          </a:xfrm>
          <a:prstGeom prst="rect">
            <a:avLst/>
          </a:prstGeom>
          <a:solidFill>
            <a:schemeClr val="accent1">
              <a:lumMod val="75000"/>
            </a:schemeClr>
          </a:solidFill>
        </p:spPr>
        <p:txBody>
          <a:bodyPr wrap="square" rtlCol="0">
            <a:spAutoFit/>
          </a:bodyPr>
          <a:lstStyle/>
          <a:p>
            <a:r>
              <a:rPr lang="sv-SE" dirty="0">
                <a:latin typeface="Proxima Nova" panose="02000506030000020004" pitchFamily="50" charset="0"/>
              </a:rPr>
              <a:t>Affär 3</a:t>
            </a:r>
          </a:p>
        </p:txBody>
      </p:sp>
      <p:pic>
        <p:nvPicPr>
          <p:cNvPr id="53" name="Bildobjekt 52">
            <a:extLst>
              <a:ext uri="{FF2B5EF4-FFF2-40B4-BE49-F238E27FC236}">
                <a16:creationId xmlns:a16="http://schemas.microsoft.com/office/drawing/2014/main" id="{E07D4217-8775-40C1-9526-1993AA81F1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28524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32" grpId="0" animBg="1"/>
      <p:bldP spid="43" grpId="0" animBg="1"/>
      <p:bldP spid="45" grpId="0" animBg="1"/>
      <p:bldP spid="49"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504742A-138A-43F8-A1E3-B2B52B76CA6A}"/>
              </a:ext>
            </a:extLst>
          </p:cNvPr>
          <p:cNvGraphicFramePr/>
          <p:nvPr/>
        </p:nvGraphicFramePr>
        <p:xfrm>
          <a:off x="1269558" y="-515969"/>
          <a:ext cx="7546694" cy="503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latshållare för innehåll 2">
            <a:extLst>
              <a:ext uri="{FF2B5EF4-FFF2-40B4-BE49-F238E27FC236}">
                <a16:creationId xmlns:a16="http://schemas.microsoft.com/office/drawing/2014/main" id="{BB04F9AB-56C8-493C-B9DC-DB8BA2DCD313}"/>
              </a:ext>
            </a:extLst>
          </p:cNvPr>
          <p:cNvSpPr>
            <a:spLocks noGrp="1"/>
          </p:cNvSpPr>
          <p:nvPr>
            <p:ph idx="1"/>
          </p:nvPr>
        </p:nvSpPr>
        <p:spPr>
          <a:xfrm>
            <a:off x="1269558" y="500118"/>
            <a:ext cx="8229600" cy="1015679"/>
          </a:xfrm>
        </p:spPr>
        <p:txBody>
          <a:bodyPr>
            <a:normAutofit/>
          </a:bodyPr>
          <a:lstStyle/>
          <a:p>
            <a:pPr marL="0" indent="0">
              <a:buNone/>
            </a:pPr>
            <a:r>
              <a:rPr lang="sv-SE" sz="4000" b="1" dirty="0">
                <a:latin typeface="Proxima Nova" panose="02000506030000020004" pitchFamily="50" charset="0"/>
              </a:rPr>
              <a:t>Standardiserad kundresa, 5 år</a:t>
            </a:r>
            <a:endParaRPr lang="sv-SE" b="1" dirty="0">
              <a:latin typeface="Proxima Nova" panose="02000506030000020004" pitchFamily="50" charset="0"/>
            </a:endParaRPr>
          </a:p>
          <a:p>
            <a:pPr marL="0" indent="0">
              <a:buNone/>
            </a:pPr>
            <a:endParaRPr lang="sv-SE" dirty="0">
              <a:latin typeface="Proxima Nova" panose="02000506030000020004" pitchFamily="50" charset="0"/>
            </a:endParaRPr>
          </a:p>
        </p:txBody>
      </p:sp>
      <p:sp>
        <p:nvSpPr>
          <p:cNvPr id="4" name="Rektangel 3">
            <a:extLst>
              <a:ext uri="{FF2B5EF4-FFF2-40B4-BE49-F238E27FC236}">
                <a16:creationId xmlns:a16="http://schemas.microsoft.com/office/drawing/2014/main" id="{4ED41A7F-B5EF-4817-93F7-8A4F64A90BB3}"/>
              </a:ext>
            </a:extLst>
          </p:cNvPr>
          <p:cNvSpPr/>
          <p:nvPr/>
        </p:nvSpPr>
        <p:spPr>
          <a:xfrm>
            <a:off x="1269558" y="2683565"/>
            <a:ext cx="7874442" cy="3033395"/>
          </a:xfrm>
          <a:prstGeom prst="rect">
            <a:avLst/>
          </a:prstGeom>
        </p:spPr>
        <p:txBody>
          <a:bodyPr wrap="square">
            <a:spAutoFit/>
          </a:bodyPr>
          <a:lstStyle/>
          <a:p>
            <a:pPr>
              <a:lnSpc>
                <a:spcPct val="107000"/>
              </a:lnSpc>
              <a:spcAft>
                <a:spcPts val="0"/>
              </a:spcAft>
            </a:pPr>
            <a:r>
              <a:rPr lang="sv-SE" dirty="0">
                <a:latin typeface="Proxima Nova" panose="02000506030000020004" pitchFamily="50" charset="0"/>
                <a:ea typeface="Calibri" panose="020F0502020204030204" pitchFamily="34" charset="0"/>
                <a:cs typeface="Times New Roman" panose="02020603050405020304" pitchFamily="18" charset="0"/>
              </a:rPr>
              <a:t>Ett system ska hålla koll på alla aktiviteter som ska göras under kundresan, vissa saker automatiseras och andra ska ÅF få mail eller SMS om när det är dags att vidta nästa åtgärd enligt planen.</a:t>
            </a:r>
          </a:p>
          <a:p>
            <a:pPr>
              <a:lnSpc>
                <a:spcPct val="107000"/>
              </a:lnSpc>
              <a:spcAft>
                <a:spcPts val="0"/>
              </a:spcAft>
            </a:pPr>
            <a:r>
              <a:rPr lang="sv-SE" dirty="0">
                <a:latin typeface="Proxima Nova" panose="02000506030000020004" pitchFamily="50" charset="0"/>
                <a:ea typeface="Calibri" panose="020F0502020204030204" pitchFamily="34" charset="0"/>
                <a:cs typeface="Times New Roman" panose="02020603050405020304" pitchFamily="18" charset="0"/>
              </a:rPr>
              <a:t>ÅF kan själv klicka i de steg som han vill att kunden ska genomgå och lägga in tidpunkt då han vill att det ska ske. Det kan t.ex. innebära att kunden ska kontaktas per telefon av säljaren. Säljaren får då ett mail eller SMS när det är dags att ringa. När säljaren ringt markerar han det i systemet. KABE får på så sätt uppföljning på att säljaren genomför alla steg i kundresan. Vissa delar av kundresan kan automatiseras, det kan bl.a. vara mail om olika aktiviteter (service och fukttester) och olika undersökningar.</a:t>
            </a:r>
          </a:p>
        </p:txBody>
      </p:sp>
      <p:pic>
        <p:nvPicPr>
          <p:cNvPr id="8" name="Bildobjekt 7">
            <a:extLst>
              <a:ext uri="{FF2B5EF4-FFF2-40B4-BE49-F238E27FC236}">
                <a16:creationId xmlns:a16="http://schemas.microsoft.com/office/drawing/2014/main" id="{E2CBC157-077D-4249-8071-15AF70864C8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337798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CF7EB-12AB-40A3-8324-626846DDF06F}"/>
              </a:ext>
            </a:extLst>
          </p:cNvPr>
          <p:cNvSpPr>
            <a:spLocks noGrp="1"/>
          </p:cNvSpPr>
          <p:nvPr>
            <p:ph type="title"/>
          </p:nvPr>
        </p:nvSpPr>
        <p:spPr/>
        <p:txBody>
          <a:bodyPr/>
          <a:lstStyle/>
          <a:p>
            <a:r>
              <a:rPr lang="sv-SE" b="1" dirty="0">
                <a:latin typeface="Proxima Nova" panose="02000506030000020004" pitchFamily="50" charset="0"/>
              </a:rPr>
              <a:t>KUNDRESAN – År 1</a:t>
            </a:r>
          </a:p>
        </p:txBody>
      </p:sp>
      <p:sp>
        <p:nvSpPr>
          <p:cNvPr id="3" name="Platshållare för innehåll 2">
            <a:extLst>
              <a:ext uri="{FF2B5EF4-FFF2-40B4-BE49-F238E27FC236}">
                <a16:creationId xmlns:a16="http://schemas.microsoft.com/office/drawing/2014/main" id="{4323DB7F-242E-4C5C-94AD-0782FEE4F27D}"/>
              </a:ext>
            </a:extLst>
          </p:cNvPr>
          <p:cNvSpPr>
            <a:spLocks noGrp="1"/>
          </p:cNvSpPr>
          <p:nvPr>
            <p:ph idx="1"/>
          </p:nvPr>
        </p:nvSpPr>
        <p:spPr/>
        <p:txBody>
          <a:bodyPr>
            <a:normAutofit/>
          </a:bodyPr>
          <a:lstStyle/>
          <a:p>
            <a:pPr lvl="0">
              <a:buFont typeface="Wingdings" panose="05000000000000000000" pitchFamily="2" charset="2"/>
              <a:buChar char="q"/>
            </a:pPr>
            <a:r>
              <a:rPr lang="sv-SE" dirty="0">
                <a:latin typeface="Proxima Nova" panose="02000506030000020004" pitchFamily="50" charset="0"/>
              </a:rPr>
              <a:t>Boka tydlig tid för leverans		</a:t>
            </a:r>
          </a:p>
          <a:p>
            <a:pPr lvl="0">
              <a:buFont typeface="Wingdings" panose="05000000000000000000" pitchFamily="2" charset="2"/>
              <a:buChar char="q"/>
            </a:pPr>
            <a:r>
              <a:rPr lang="sv-SE" dirty="0">
                <a:latin typeface="Proxima Nova" panose="02000506030000020004" pitchFamily="50" charset="0"/>
              </a:rPr>
              <a:t>Leveransgenomgång		</a:t>
            </a:r>
          </a:p>
          <a:p>
            <a:pPr lvl="0">
              <a:buFont typeface="Wingdings" panose="05000000000000000000" pitchFamily="2" charset="2"/>
              <a:buChar char="q"/>
            </a:pPr>
            <a:r>
              <a:rPr lang="sv-SE" dirty="0">
                <a:latin typeface="Proxima Nova" panose="02000506030000020004" pitchFamily="50" charset="0"/>
              </a:rPr>
              <a:t>Information om garanti, ev. boka fukttest och service		</a:t>
            </a:r>
          </a:p>
          <a:p>
            <a:pPr lvl="0">
              <a:buFont typeface="Wingdings" panose="05000000000000000000" pitchFamily="2" charset="2"/>
              <a:buChar char="q"/>
            </a:pPr>
            <a:r>
              <a:rPr lang="sv-SE" dirty="0">
                <a:latin typeface="Proxima Nova" panose="02000506030000020004" pitchFamily="50" charset="0"/>
              </a:rPr>
              <a:t>Uppföljningssamtal efter leverans	</a:t>
            </a:r>
          </a:p>
          <a:p>
            <a:pPr lvl="0">
              <a:buFont typeface="Wingdings" panose="05000000000000000000" pitchFamily="2" charset="2"/>
              <a:buChar char="q"/>
            </a:pPr>
            <a:r>
              <a:rPr lang="sv-SE" dirty="0">
                <a:latin typeface="Proxima Nova" panose="02000506030000020004" pitchFamily="50" charset="0"/>
              </a:rPr>
              <a:t>Undersökning om leverans	</a:t>
            </a:r>
          </a:p>
          <a:p>
            <a:pPr lvl="0">
              <a:buFont typeface="Wingdings" panose="05000000000000000000" pitchFamily="2" charset="2"/>
              <a:buChar char="q"/>
            </a:pPr>
            <a:r>
              <a:rPr lang="sv-SE" dirty="0">
                <a:latin typeface="Proxima Nova" panose="02000506030000020004" pitchFamily="50" charset="0"/>
              </a:rPr>
              <a:t>Mail: grattis till din nya KABE	</a:t>
            </a:r>
          </a:p>
          <a:p>
            <a:pPr lvl="0">
              <a:buFont typeface="Wingdings" panose="05000000000000000000" pitchFamily="2" charset="2"/>
              <a:buChar char="q"/>
            </a:pPr>
            <a:r>
              <a:rPr lang="sv-SE" dirty="0">
                <a:latin typeface="Proxima Nova" panose="02000506030000020004" pitchFamily="50" charset="0"/>
              </a:rPr>
              <a:t>Påminna om servicetider	</a:t>
            </a:r>
          </a:p>
          <a:p>
            <a:pPr lvl="0">
              <a:buFont typeface="Wingdings" panose="05000000000000000000" pitchFamily="2" charset="2"/>
              <a:buChar char="q"/>
            </a:pPr>
            <a:r>
              <a:rPr lang="sv-SE" dirty="0">
                <a:latin typeface="Proxima Nova" panose="02000506030000020004" pitchFamily="50" charset="0"/>
              </a:rPr>
              <a:t>Julkort		</a:t>
            </a:r>
          </a:p>
        </p:txBody>
      </p:sp>
      <p:sp>
        <p:nvSpPr>
          <p:cNvPr id="4" name="Multiplikationstecken 3">
            <a:extLst>
              <a:ext uri="{FF2B5EF4-FFF2-40B4-BE49-F238E27FC236}">
                <a16:creationId xmlns:a16="http://schemas.microsoft.com/office/drawing/2014/main" id="{500DD69F-C326-4D10-AA21-8F915B27C71F}"/>
              </a:ext>
            </a:extLst>
          </p:cNvPr>
          <p:cNvSpPr/>
          <p:nvPr/>
        </p:nvSpPr>
        <p:spPr>
          <a:xfrm>
            <a:off x="920750" y="1825625"/>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6" name="Multiplikationstecken 5">
            <a:extLst>
              <a:ext uri="{FF2B5EF4-FFF2-40B4-BE49-F238E27FC236}">
                <a16:creationId xmlns:a16="http://schemas.microsoft.com/office/drawing/2014/main" id="{802D5031-8874-4724-8C55-7627297009B4}"/>
              </a:ext>
            </a:extLst>
          </p:cNvPr>
          <p:cNvSpPr/>
          <p:nvPr/>
        </p:nvSpPr>
        <p:spPr>
          <a:xfrm>
            <a:off x="914400" y="2381246"/>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7" name="Multiplikationstecken 6">
            <a:extLst>
              <a:ext uri="{FF2B5EF4-FFF2-40B4-BE49-F238E27FC236}">
                <a16:creationId xmlns:a16="http://schemas.microsoft.com/office/drawing/2014/main" id="{D42782C8-2895-4681-86E1-09080A433676}"/>
              </a:ext>
            </a:extLst>
          </p:cNvPr>
          <p:cNvSpPr/>
          <p:nvPr/>
        </p:nvSpPr>
        <p:spPr>
          <a:xfrm>
            <a:off x="927100" y="2889246"/>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8" name="Multiplikationstecken 7">
            <a:extLst>
              <a:ext uri="{FF2B5EF4-FFF2-40B4-BE49-F238E27FC236}">
                <a16:creationId xmlns:a16="http://schemas.microsoft.com/office/drawing/2014/main" id="{EC02CEE8-3A9B-49F1-9E4E-A634CEF1F5F0}"/>
              </a:ext>
            </a:extLst>
          </p:cNvPr>
          <p:cNvSpPr/>
          <p:nvPr/>
        </p:nvSpPr>
        <p:spPr>
          <a:xfrm>
            <a:off x="914400" y="3368672"/>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9" name="Multiplikationstecken 8">
            <a:extLst>
              <a:ext uri="{FF2B5EF4-FFF2-40B4-BE49-F238E27FC236}">
                <a16:creationId xmlns:a16="http://schemas.microsoft.com/office/drawing/2014/main" id="{67D886CE-7EEC-4CA7-9F1D-F36AE80FE381}"/>
              </a:ext>
            </a:extLst>
          </p:cNvPr>
          <p:cNvSpPr/>
          <p:nvPr/>
        </p:nvSpPr>
        <p:spPr>
          <a:xfrm>
            <a:off x="927100" y="3925089"/>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10" name="Multiplikationstecken 9">
            <a:extLst>
              <a:ext uri="{FF2B5EF4-FFF2-40B4-BE49-F238E27FC236}">
                <a16:creationId xmlns:a16="http://schemas.microsoft.com/office/drawing/2014/main" id="{C9AB1480-106C-4C05-94C8-79B770306FAA}"/>
              </a:ext>
            </a:extLst>
          </p:cNvPr>
          <p:cNvSpPr/>
          <p:nvPr/>
        </p:nvSpPr>
        <p:spPr>
          <a:xfrm>
            <a:off x="914400" y="4425945"/>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11" name="Multiplikationstecken 10">
            <a:extLst>
              <a:ext uri="{FF2B5EF4-FFF2-40B4-BE49-F238E27FC236}">
                <a16:creationId xmlns:a16="http://schemas.microsoft.com/office/drawing/2014/main" id="{82CE8FB6-D854-4243-98CB-DB0420B8A3C1}"/>
              </a:ext>
            </a:extLst>
          </p:cNvPr>
          <p:cNvSpPr/>
          <p:nvPr/>
        </p:nvSpPr>
        <p:spPr>
          <a:xfrm>
            <a:off x="920750" y="4926801"/>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sp>
        <p:nvSpPr>
          <p:cNvPr id="12" name="Multiplikationstecken 11">
            <a:extLst>
              <a:ext uri="{FF2B5EF4-FFF2-40B4-BE49-F238E27FC236}">
                <a16:creationId xmlns:a16="http://schemas.microsoft.com/office/drawing/2014/main" id="{8B2C3744-5AAD-46C6-A536-A69EEC5649EA}"/>
              </a:ext>
            </a:extLst>
          </p:cNvPr>
          <p:cNvSpPr/>
          <p:nvPr/>
        </p:nvSpPr>
        <p:spPr>
          <a:xfrm>
            <a:off x="920750" y="5396704"/>
            <a:ext cx="317500" cy="333375"/>
          </a:xfrm>
          <a:prstGeom prst="mathMultiply">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latin typeface="Proxima Nova" panose="02000506030000020004" pitchFamily="50" charset="0"/>
            </a:endParaRPr>
          </a:p>
        </p:txBody>
      </p:sp>
      <p:pic>
        <p:nvPicPr>
          <p:cNvPr id="14" name="Bildobjekt 13">
            <a:extLst>
              <a:ext uri="{FF2B5EF4-FFF2-40B4-BE49-F238E27FC236}">
                <a16:creationId xmlns:a16="http://schemas.microsoft.com/office/drawing/2014/main" id="{687325C9-773E-46B0-BB67-BB2B7F1B4D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spTree>
    <p:extLst>
      <p:ext uri="{BB962C8B-B14F-4D97-AF65-F5344CB8AC3E}">
        <p14:creationId xmlns:p14="http://schemas.microsoft.com/office/powerpoint/2010/main" val="40590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80C2C40-E3F8-4CD7-89BE-5A1521ED08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80436" y="6327934"/>
            <a:ext cx="2515350" cy="329882"/>
          </a:xfrm>
          <a:prstGeom prst="rect">
            <a:avLst/>
          </a:prstGeom>
        </p:spPr>
      </p:pic>
      <p:grpSp>
        <p:nvGrpSpPr>
          <p:cNvPr id="14" name="Grupp 13">
            <a:extLst>
              <a:ext uri="{FF2B5EF4-FFF2-40B4-BE49-F238E27FC236}">
                <a16:creationId xmlns:a16="http://schemas.microsoft.com/office/drawing/2014/main" id="{3EB8E4E7-127C-4D34-8CD1-05C91EE6F1A5}"/>
              </a:ext>
            </a:extLst>
          </p:cNvPr>
          <p:cNvGrpSpPr/>
          <p:nvPr/>
        </p:nvGrpSpPr>
        <p:grpSpPr>
          <a:xfrm>
            <a:off x="6294122" y="1414931"/>
            <a:ext cx="2481362" cy="2795812"/>
            <a:chOff x="1576841" y="2961041"/>
            <a:chExt cx="1603512" cy="1806717"/>
          </a:xfrm>
        </p:grpSpPr>
        <p:pic>
          <p:nvPicPr>
            <p:cNvPr id="6" name="Platshållare för innehåll 4">
              <a:extLst>
                <a:ext uri="{FF2B5EF4-FFF2-40B4-BE49-F238E27FC236}">
                  <a16:creationId xmlns:a16="http://schemas.microsoft.com/office/drawing/2014/main" id="{A7FC50F2-4FB1-41BF-A74F-921D9CCEACAE}"/>
                </a:ext>
              </a:extLst>
            </p:cNvPr>
            <p:cNvPicPr>
              <a:picLocks noChangeAspect="1"/>
            </p:cNvPicPr>
            <p:nvPr/>
          </p:nvPicPr>
          <p:blipFill rotWithShape="1">
            <a:blip r:embed="rId3">
              <a:extLst>
                <a:ext uri="{28A0092B-C50C-407E-A947-70E740481C1C}">
                  <a14:useLocalDpi xmlns:a14="http://schemas.microsoft.com/office/drawing/2010/main" val="0"/>
                </a:ext>
              </a:extLst>
            </a:blip>
            <a:srcRect t="50208"/>
            <a:stretch/>
          </p:blipFill>
          <p:spPr>
            <a:xfrm>
              <a:off x="1602320" y="3994709"/>
              <a:ext cx="1552553" cy="773049"/>
            </a:xfrm>
            <a:prstGeom prst="rect">
              <a:avLst/>
            </a:prstGeom>
          </p:spPr>
        </p:pic>
        <p:pic>
          <p:nvPicPr>
            <p:cNvPr id="7" name="Bildobjekt 6">
              <a:extLst>
                <a:ext uri="{FF2B5EF4-FFF2-40B4-BE49-F238E27FC236}">
                  <a16:creationId xmlns:a16="http://schemas.microsoft.com/office/drawing/2014/main" id="{9CA1DD29-E6AB-43D6-A24B-54751883C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841" y="2961041"/>
              <a:ext cx="1603512" cy="1603512"/>
            </a:xfrm>
            <a:prstGeom prst="rect">
              <a:avLst/>
            </a:prstGeom>
          </p:spPr>
        </p:pic>
      </p:grpSp>
      <p:grpSp>
        <p:nvGrpSpPr>
          <p:cNvPr id="9" name="Grupp 8">
            <a:extLst>
              <a:ext uri="{FF2B5EF4-FFF2-40B4-BE49-F238E27FC236}">
                <a16:creationId xmlns:a16="http://schemas.microsoft.com/office/drawing/2014/main" id="{AC6A5A09-9B2F-4EF0-966F-682230067D6A}"/>
              </a:ext>
            </a:extLst>
          </p:cNvPr>
          <p:cNvGrpSpPr/>
          <p:nvPr/>
        </p:nvGrpSpPr>
        <p:grpSpPr>
          <a:xfrm>
            <a:off x="2642616" y="1429281"/>
            <a:ext cx="3182112" cy="3182112"/>
            <a:chOff x="1325880" y="1202436"/>
            <a:chExt cx="2121408" cy="2121408"/>
          </a:xfrm>
        </p:grpSpPr>
        <p:sp>
          <p:nvSpPr>
            <p:cNvPr id="2" name="Rektangel: rundade hörn 1">
              <a:extLst>
                <a:ext uri="{FF2B5EF4-FFF2-40B4-BE49-F238E27FC236}">
                  <a16:creationId xmlns:a16="http://schemas.microsoft.com/office/drawing/2014/main" id="{E8D94997-320E-4282-B41D-A6E1AE6DB3EE}"/>
                </a:ext>
              </a:extLst>
            </p:cNvPr>
            <p:cNvSpPr/>
            <p:nvPr/>
          </p:nvSpPr>
          <p:spPr>
            <a:xfrm>
              <a:off x="1325880" y="1202436"/>
              <a:ext cx="2121408" cy="2121408"/>
            </a:xfrm>
            <a:prstGeom prst="roundRect">
              <a:avLst/>
            </a:prstGeom>
            <a:solidFill>
              <a:schemeClr val="tx1"/>
            </a:solid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ln w="0"/>
                <a:solidFill>
                  <a:schemeClr val="tx1"/>
                </a:solidFill>
                <a:effectLst>
                  <a:outerShdw blurRad="38100" dist="19050" dir="2700000" algn="tl" rotWithShape="0">
                    <a:schemeClr val="dk1">
                      <a:alpha val="40000"/>
                    </a:schemeClr>
                  </a:outerShdw>
                </a:effectLst>
              </a:endParaRPr>
            </a:p>
          </p:txBody>
        </p:sp>
        <p:pic>
          <p:nvPicPr>
            <p:cNvPr id="5" name="Bildobjekt 4" descr="En bild som visar clipart&#10;&#10;Automatiskt genererad beskrivning">
              <a:extLst>
                <a:ext uri="{FF2B5EF4-FFF2-40B4-BE49-F238E27FC236}">
                  <a16:creationId xmlns:a16="http://schemas.microsoft.com/office/drawing/2014/main" id="{E0E83F6F-DF12-499F-8B10-472F5A4CD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2320" y="2151111"/>
              <a:ext cx="1475298" cy="278130"/>
            </a:xfrm>
            <a:prstGeom prst="rect">
              <a:avLst/>
            </a:prstGeom>
          </p:spPr>
        </p:pic>
      </p:grpSp>
    </p:spTree>
    <p:extLst>
      <p:ext uri="{BB962C8B-B14F-4D97-AF65-F5344CB8AC3E}">
        <p14:creationId xmlns:p14="http://schemas.microsoft.com/office/powerpoint/2010/main" val="732228129"/>
      </p:ext>
    </p:extLst>
  </p:cSld>
  <p:clrMapOvr>
    <a:masterClrMapping/>
  </p:clrMapOvr>
</p:sld>
</file>

<file path=ppt/theme/theme1.xml><?xml version="1.0" encoding="utf-8"?>
<a:theme xmlns:a="http://schemas.openxmlformats.org/drawingml/2006/main" name="Office-tema">
  <a:themeElements>
    <a:clrScheme name="Anpassat 1">
      <a:dk1>
        <a:sysClr val="windowText" lastClr="000000"/>
      </a:dk1>
      <a:lt1>
        <a:sysClr val="window" lastClr="FFFFFF"/>
      </a:lt1>
      <a:dk2>
        <a:srgbClr val="2B2E36"/>
      </a:dk2>
      <a:lt2>
        <a:srgbClr val="F2F6F7"/>
      </a:lt2>
      <a:accent1>
        <a:srgbClr val="9E3D3A"/>
      </a:accent1>
      <a:accent2>
        <a:srgbClr val="684870"/>
      </a:accent2>
      <a:accent3>
        <a:srgbClr val="AB8940"/>
      </a:accent3>
      <a:accent4>
        <a:srgbClr val="158743"/>
      </a:accent4>
      <a:accent5>
        <a:srgbClr val="2FAC66"/>
      </a:accent5>
      <a:accent6>
        <a:srgbClr val="5D8A91"/>
      </a:accent6>
      <a:hlink>
        <a:srgbClr val="9E3D3A"/>
      </a:hlink>
      <a:folHlink>
        <a:srgbClr val="9E3D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635</Words>
  <Application>Microsoft Office PowerPoint</Application>
  <PresentationFormat>Bredbild</PresentationFormat>
  <Paragraphs>125</Paragraphs>
  <Slides>17</Slides>
  <Notes>0</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Calibri Light</vt:lpstr>
      <vt:lpstr>Proxima Nova</vt:lpstr>
      <vt:lpstr>Wingdings</vt:lpstr>
      <vt:lpstr>Office-tema</vt:lpstr>
      <vt:lpstr>Digitaliseringsprocess - verktyg</vt:lpstr>
      <vt:lpstr>Kommunikationsplattform</vt:lpstr>
      <vt:lpstr>Vad är My KABE</vt:lpstr>
      <vt:lpstr>Varför My KABE</vt:lpstr>
      <vt:lpstr>För vem är My KABE</vt:lpstr>
      <vt:lpstr>PowerPoint-presentation</vt:lpstr>
      <vt:lpstr>PowerPoint-presentation</vt:lpstr>
      <vt:lpstr>KUNDRESAN – År 1</vt:lpstr>
      <vt:lpstr>PowerPoint-presentation</vt:lpstr>
      <vt:lpstr>PowerPoint-presentation</vt:lpstr>
      <vt:lpstr>PowerPoint-presentation</vt:lpstr>
      <vt:lpstr>PowerPoint-presentation</vt:lpstr>
      <vt:lpstr>PowerPoint-presentation</vt:lpstr>
      <vt:lpstr>PowerPoint-presentation</vt:lpstr>
      <vt:lpstr>Kundklubb/lojalitetsprogram</vt:lpstr>
      <vt:lpstr>Kundklubb/lojalitetsprogram</vt:lpstr>
      <vt:lpstr>Status utvecklandet av My KABE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Pia Weinz-Karlsson</dc:creator>
  <cp:lastModifiedBy>Pia Weinz-Karlsson</cp:lastModifiedBy>
  <cp:revision>46</cp:revision>
  <cp:lastPrinted>2019-06-03T07:33:52Z</cp:lastPrinted>
  <dcterms:created xsi:type="dcterms:W3CDTF">2019-05-28T07:50:13Z</dcterms:created>
  <dcterms:modified xsi:type="dcterms:W3CDTF">2019-06-10T07:11:16Z</dcterms:modified>
</cp:coreProperties>
</file>