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3"/>
  </p:notesMasterIdLst>
  <p:sldIdLst>
    <p:sldId id="397" r:id="rId2"/>
    <p:sldId id="398" r:id="rId3"/>
    <p:sldId id="389" r:id="rId4"/>
    <p:sldId id="399" r:id="rId5"/>
    <p:sldId id="402" r:id="rId6"/>
    <p:sldId id="425" r:id="rId7"/>
    <p:sldId id="415" r:id="rId8"/>
    <p:sldId id="401" r:id="rId9"/>
    <p:sldId id="408" r:id="rId10"/>
    <p:sldId id="426" r:id="rId11"/>
    <p:sldId id="470" r:id="rId12"/>
    <p:sldId id="471" r:id="rId13"/>
    <p:sldId id="473" r:id="rId14"/>
    <p:sldId id="474" r:id="rId15"/>
    <p:sldId id="2237" r:id="rId16"/>
    <p:sldId id="437" r:id="rId17"/>
    <p:sldId id="409" r:id="rId18"/>
    <p:sldId id="481" r:id="rId19"/>
    <p:sldId id="403" r:id="rId20"/>
    <p:sldId id="431" r:id="rId21"/>
    <p:sldId id="439" r:id="rId22"/>
    <p:sldId id="440" r:id="rId23"/>
    <p:sldId id="441" r:id="rId24"/>
    <p:sldId id="400" r:id="rId25"/>
    <p:sldId id="442" r:id="rId26"/>
    <p:sldId id="443" r:id="rId27"/>
    <p:sldId id="445" r:id="rId28"/>
    <p:sldId id="2238" r:id="rId29"/>
    <p:sldId id="2239" r:id="rId30"/>
    <p:sldId id="2241" r:id="rId31"/>
    <p:sldId id="2240" r:id="rId32"/>
    <p:sldId id="446" r:id="rId33"/>
    <p:sldId id="447" r:id="rId34"/>
    <p:sldId id="448" r:id="rId35"/>
    <p:sldId id="404" r:id="rId36"/>
    <p:sldId id="2243" r:id="rId37"/>
    <p:sldId id="410" r:id="rId38"/>
    <p:sldId id="2244" r:id="rId39"/>
    <p:sldId id="411" r:id="rId40"/>
    <p:sldId id="412" r:id="rId41"/>
    <p:sldId id="2245" r:id="rId42"/>
    <p:sldId id="2263" r:id="rId43"/>
    <p:sldId id="2264" r:id="rId44"/>
    <p:sldId id="2246" r:id="rId45"/>
    <p:sldId id="394" r:id="rId46"/>
    <p:sldId id="449" r:id="rId47"/>
    <p:sldId id="479" r:id="rId48"/>
    <p:sldId id="2242" r:id="rId49"/>
    <p:sldId id="417" r:id="rId50"/>
    <p:sldId id="2253" r:id="rId51"/>
    <p:sldId id="2275" r:id="rId52"/>
  </p:sldIdLst>
  <p:sldSz cx="20116800" cy="109728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Proxima Nova" panose="02000506030000020004" pitchFamily="50" charset="0"/>
      <p:bold r:id="rId60"/>
      <p:italic r:id="rId61"/>
      <p:boldItalic r:id="rId62"/>
    </p:embeddedFont>
  </p:embeddedFontLst>
  <p:defaultTextStyle>
    <a:defPPr>
      <a:defRPr lang="en-US"/>
    </a:defPPr>
    <a:lvl1pPr marL="0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29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usvagnar" id="{519AB38D-DAE0-4CC9-BF08-5E0AB8D43117}">
          <p14:sldIdLst>
            <p14:sldId id="397"/>
            <p14:sldId id="398"/>
            <p14:sldId id="389"/>
            <p14:sldId id="399"/>
            <p14:sldId id="402"/>
            <p14:sldId id="425"/>
            <p14:sldId id="415"/>
            <p14:sldId id="401"/>
            <p14:sldId id="408"/>
            <p14:sldId id="426"/>
            <p14:sldId id="470"/>
            <p14:sldId id="471"/>
            <p14:sldId id="473"/>
            <p14:sldId id="474"/>
            <p14:sldId id="2237"/>
            <p14:sldId id="437"/>
            <p14:sldId id="409"/>
            <p14:sldId id="481"/>
            <p14:sldId id="403"/>
            <p14:sldId id="431"/>
            <p14:sldId id="439"/>
            <p14:sldId id="440"/>
            <p14:sldId id="441"/>
            <p14:sldId id="400"/>
            <p14:sldId id="442"/>
            <p14:sldId id="443"/>
            <p14:sldId id="445"/>
            <p14:sldId id="2238"/>
            <p14:sldId id="2239"/>
            <p14:sldId id="2241"/>
            <p14:sldId id="2240"/>
            <p14:sldId id="446"/>
            <p14:sldId id="447"/>
            <p14:sldId id="448"/>
            <p14:sldId id="404"/>
            <p14:sldId id="2243"/>
            <p14:sldId id="410"/>
            <p14:sldId id="2244"/>
            <p14:sldId id="411"/>
            <p14:sldId id="412"/>
            <p14:sldId id="2245"/>
            <p14:sldId id="2263"/>
            <p14:sldId id="2264"/>
            <p14:sldId id="2246"/>
            <p14:sldId id="394"/>
            <p14:sldId id="449"/>
            <p14:sldId id="479"/>
            <p14:sldId id="2242"/>
            <p14:sldId id="417"/>
            <p14:sldId id="2253"/>
            <p14:sldId id="2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6336" userDrawn="1">
          <p15:clr>
            <a:srgbClr val="A4A3A4"/>
          </p15:clr>
        </p15:guide>
        <p15:guide id="3" pos="11520" userDrawn="1">
          <p15:clr>
            <a:srgbClr val="A4A3A4"/>
          </p15:clr>
        </p15:guide>
        <p15:guide id="4" pos="1152" userDrawn="1">
          <p15:clr>
            <a:srgbClr val="A4A3A4"/>
          </p15:clr>
        </p15:guide>
        <p15:guide id="5" orient="horz" pos="6336" userDrawn="1">
          <p15:clr>
            <a:srgbClr val="A4A3A4"/>
          </p15:clr>
        </p15:guide>
        <p15:guide id="6" orient="horz" pos="1152" userDrawn="1">
          <p15:clr>
            <a:srgbClr val="A4A3A4"/>
          </p15:clr>
        </p15:guide>
        <p15:guide id="7" orient="horz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83" autoAdjust="0"/>
    <p:restoredTop sz="94707" autoAdjust="0"/>
  </p:normalViewPr>
  <p:slideViewPr>
    <p:cSldViewPr snapToGrid="0" showGuides="1">
      <p:cViewPr varScale="1">
        <p:scale>
          <a:sx n="79" d="100"/>
          <a:sy n="79" d="100"/>
        </p:scale>
        <p:origin x="240" y="108"/>
      </p:cViewPr>
      <p:guideLst>
        <p:guide orient="horz" pos="3456"/>
        <p:guide pos="6336"/>
        <p:guide pos="11520"/>
        <p:guide pos="1152"/>
        <p:guide orient="horz" pos="6336"/>
        <p:guide orient="horz" pos="1152"/>
        <p:guide orient="horz" pos="57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7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30F2-ED6B-4BFC-9482-4FA8D08CAD5F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0075" y="1143000"/>
            <a:ext cx="5657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39504-170F-4E8F-8812-FD3F33CCD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058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47829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0058400" y="0"/>
            <a:ext cx="10058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71345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864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8499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8016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144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1440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64592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440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64592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7"/>
          <p:cNvSpPr>
            <a:spLocks noGrp="1"/>
          </p:cNvSpPr>
          <p:nvPr>
            <p:ph type="pic" sz="quarter" idx="22"/>
          </p:nvPr>
        </p:nvSpPr>
        <p:spPr>
          <a:xfrm>
            <a:off x="128016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16459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128016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43788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144000" y="0"/>
            <a:ext cx="73152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59200" y="7315200"/>
            <a:ext cx="3657600" cy="36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144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440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6459200" y="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7"/>
          <p:cNvSpPr>
            <a:spLocks noGrp="1"/>
          </p:cNvSpPr>
          <p:nvPr>
            <p:ph type="pic" sz="quarter" idx="22"/>
          </p:nvPr>
        </p:nvSpPr>
        <p:spPr>
          <a:xfrm>
            <a:off x="12801600" y="73152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9"/>
          <p:cNvSpPr>
            <a:spLocks noGrp="1"/>
          </p:cNvSpPr>
          <p:nvPr>
            <p:ph type="pic" sz="quarter" idx="24"/>
          </p:nvPr>
        </p:nvSpPr>
        <p:spPr>
          <a:xfrm>
            <a:off x="16459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30"/>
          <p:cNvSpPr>
            <a:spLocks noGrp="1"/>
          </p:cNvSpPr>
          <p:nvPr>
            <p:ph type="pic" sz="quarter" idx="25"/>
          </p:nvPr>
        </p:nvSpPr>
        <p:spPr>
          <a:xfrm>
            <a:off x="128016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85893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0058400" y="1828800"/>
            <a:ext cx="4069080" cy="5440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218920" y="3703320"/>
            <a:ext cx="4069080" cy="5440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10058399" y="7351774"/>
            <a:ext cx="4069080" cy="362102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14218919" y="0"/>
            <a:ext cx="4069080" cy="362102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3670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04621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09243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13865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184879" y="0"/>
            <a:ext cx="393192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74049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828799" y="1828799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434053" y="1828800"/>
            <a:ext cx="4553712" cy="36393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434053" y="5504688"/>
            <a:ext cx="4553712" cy="363931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17311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333488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0085832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4581144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5590520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12838176" y="1828800"/>
            <a:ext cx="269748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3579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54365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0640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0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691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3479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06958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10437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1613916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26328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 Holder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3479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806958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10437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16139160" y="1828800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E6191C9-B0B8-46F2-9C99-872E4A18613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8076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AAC4FB63-3EA8-4E2C-852E-F288805E29D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1555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29163E6-FE40-4F7F-B0E6-670C8EDF767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15034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D94FC75-22E0-4B30-9743-5EFC0EB651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045970" y="5541817"/>
            <a:ext cx="397764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29498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5720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3152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00584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28016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8288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45720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73152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25"/>
          <p:cNvSpPr>
            <a:spLocks noGrp="1"/>
          </p:cNvSpPr>
          <p:nvPr>
            <p:ph type="pic" sz="quarter" idx="21"/>
          </p:nvPr>
        </p:nvSpPr>
        <p:spPr>
          <a:xfrm>
            <a:off x="100584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26"/>
          <p:cNvSpPr>
            <a:spLocks noGrp="1"/>
          </p:cNvSpPr>
          <p:nvPr>
            <p:ph type="pic" sz="quarter" idx="22"/>
          </p:nvPr>
        </p:nvSpPr>
        <p:spPr>
          <a:xfrm>
            <a:off x="128016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27"/>
          <p:cNvSpPr>
            <a:spLocks noGrp="1"/>
          </p:cNvSpPr>
          <p:nvPr>
            <p:ph type="pic" sz="quarter" idx="23"/>
          </p:nvPr>
        </p:nvSpPr>
        <p:spPr>
          <a:xfrm>
            <a:off x="15544800" y="54864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15544800" y="8229600"/>
            <a:ext cx="2743200" cy="2743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994274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42758" y="2405965"/>
            <a:ext cx="10154893" cy="6160871"/>
          </a:xfrm>
          <a:custGeom>
            <a:avLst/>
            <a:gdLst>
              <a:gd name="connsiteX0" fmla="*/ 7231911 w 10154893"/>
              <a:gd name="connsiteY0" fmla="*/ 2458125 h 6160871"/>
              <a:gd name="connsiteX1" fmla="*/ 8175341 w 10154893"/>
              <a:gd name="connsiteY1" fmla="*/ 2838961 h 6160871"/>
              <a:gd name="connsiteX2" fmla="*/ 7032831 w 10154893"/>
              <a:gd name="connsiteY2" fmla="*/ 5669247 h 6160871"/>
              <a:gd name="connsiteX3" fmla="*/ 6089402 w 10154893"/>
              <a:gd name="connsiteY3" fmla="*/ 5288411 h 6160871"/>
              <a:gd name="connsiteX4" fmla="*/ 4796150 w 10154893"/>
              <a:gd name="connsiteY4" fmla="*/ 1474875 h 6160871"/>
              <a:gd name="connsiteX5" fmla="*/ 5739579 w 10154893"/>
              <a:gd name="connsiteY5" fmla="*/ 1855712 h 6160871"/>
              <a:gd name="connsiteX6" fmla="*/ 4977907 w 10154893"/>
              <a:gd name="connsiteY6" fmla="*/ 3742569 h 6160871"/>
              <a:gd name="connsiteX7" fmla="*/ 4034478 w 10154893"/>
              <a:gd name="connsiteY7" fmla="*/ 3361733 h 6160871"/>
              <a:gd name="connsiteX8" fmla="*/ 9211464 w 10154893"/>
              <a:gd name="connsiteY8" fmla="*/ 1062891 h 6160871"/>
              <a:gd name="connsiteX9" fmla="*/ 10154893 w 10154893"/>
              <a:gd name="connsiteY9" fmla="*/ 1443728 h 6160871"/>
              <a:gd name="connsiteX10" fmla="*/ 8250712 w 10154893"/>
              <a:gd name="connsiteY10" fmla="*/ 6160871 h 6160871"/>
              <a:gd name="connsiteX11" fmla="*/ 7307284 w 10154893"/>
              <a:gd name="connsiteY11" fmla="*/ 5780036 h 6160871"/>
              <a:gd name="connsiteX12" fmla="*/ 6401792 w 10154893"/>
              <a:gd name="connsiteY12" fmla="*/ 1005915 h 6160871"/>
              <a:gd name="connsiteX13" fmla="*/ 7345221 w 10154893"/>
              <a:gd name="connsiteY13" fmla="*/ 1386750 h 6160871"/>
              <a:gd name="connsiteX14" fmla="*/ 6202713 w 10154893"/>
              <a:gd name="connsiteY14" fmla="*/ 4217037 h 6160871"/>
              <a:gd name="connsiteX15" fmla="*/ 5259283 w 10154893"/>
              <a:gd name="connsiteY15" fmla="*/ 3836201 h 6160871"/>
              <a:gd name="connsiteX16" fmla="*/ 2360389 w 10154893"/>
              <a:gd name="connsiteY16" fmla="*/ 491626 h 6160871"/>
              <a:gd name="connsiteX17" fmla="*/ 3303818 w 10154893"/>
              <a:gd name="connsiteY17" fmla="*/ 872461 h 6160871"/>
              <a:gd name="connsiteX18" fmla="*/ 1399637 w 10154893"/>
              <a:gd name="connsiteY18" fmla="*/ 5589607 h 6160871"/>
              <a:gd name="connsiteX19" fmla="*/ 456209 w 10154893"/>
              <a:gd name="connsiteY19" fmla="*/ 5208769 h 6160871"/>
              <a:gd name="connsiteX20" fmla="*/ 3966031 w 10154893"/>
              <a:gd name="connsiteY20" fmla="*/ 22666 h 6160871"/>
              <a:gd name="connsiteX21" fmla="*/ 4909460 w 10154893"/>
              <a:gd name="connsiteY21" fmla="*/ 403502 h 6160871"/>
              <a:gd name="connsiteX22" fmla="*/ 3766952 w 10154893"/>
              <a:gd name="connsiteY22" fmla="*/ 3233788 h 6160871"/>
              <a:gd name="connsiteX23" fmla="*/ 2823523 w 10154893"/>
              <a:gd name="connsiteY23" fmla="*/ 2852952 h 6160871"/>
              <a:gd name="connsiteX24" fmla="*/ 1142509 w 10154893"/>
              <a:gd name="connsiteY24" fmla="*/ 0 h 6160871"/>
              <a:gd name="connsiteX25" fmla="*/ 2085939 w 10154893"/>
              <a:gd name="connsiteY25" fmla="*/ 380837 h 6160871"/>
              <a:gd name="connsiteX26" fmla="*/ 943430 w 10154893"/>
              <a:gd name="connsiteY26" fmla="*/ 3211123 h 6160871"/>
              <a:gd name="connsiteX27" fmla="*/ 0 w 10154893"/>
              <a:gd name="connsiteY27" fmla="*/ 2830287 h 616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154893" h="6160871">
                <a:moveTo>
                  <a:pt x="7231911" y="2458125"/>
                </a:moveTo>
                <a:lnTo>
                  <a:pt x="8175341" y="2838961"/>
                </a:lnTo>
                <a:lnTo>
                  <a:pt x="7032831" y="5669247"/>
                </a:lnTo>
                <a:lnTo>
                  <a:pt x="6089402" y="5288411"/>
                </a:lnTo>
                <a:close/>
                <a:moveTo>
                  <a:pt x="4796150" y="1474875"/>
                </a:moveTo>
                <a:lnTo>
                  <a:pt x="5739579" y="1855712"/>
                </a:lnTo>
                <a:lnTo>
                  <a:pt x="4977907" y="3742569"/>
                </a:lnTo>
                <a:lnTo>
                  <a:pt x="4034478" y="3361733"/>
                </a:lnTo>
                <a:close/>
                <a:moveTo>
                  <a:pt x="9211464" y="1062891"/>
                </a:moveTo>
                <a:lnTo>
                  <a:pt x="10154893" y="1443728"/>
                </a:lnTo>
                <a:lnTo>
                  <a:pt x="8250712" y="6160871"/>
                </a:lnTo>
                <a:lnTo>
                  <a:pt x="7307284" y="5780036"/>
                </a:lnTo>
                <a:close/>
                <a:moveTo>
                  <a:pt x="6401792" y="1005915"/>
                </a:moveTo>
                <a:lnTo>
                  <a:pt x="7345221" y="1386750"/>
                </a:lnTo>
                <a:lnTo>
                  <a:pt x="6202713" y="4217037"/>
                </a:lnTo>
                <a:lnTo>
                  <a:pt x="5259283" y="3836201"/>
                </a:lnTo>
                <a:close/>
                <a:moveTo>
                  <a:pt x="2360389" y="491626"/>
                </a:moveTo>
                <a:lnTo>
                  <a:pt x="3303818" y="872461"/>
                </a:lnTo>
                <a:lnTo>
                  <a:pt x="1399637" y="5589607"/>
                </a:lnTo>
                <a:lnTo>
                  <a:pt x="456209" y="5208769"/>
                </a:lnTo>
                <a:close/>
                <a:moveTo>
                  <a:pt x="3966031" y="22666"/>
                </a:moveTo>
                <a:lnTo>
                  <a:pt x="4909460" y="403502"/>
                </a:lnTo>
                <a:lnTo>
                  <a:pt x="3766952" y="3233788"/>
                </a:lnTo>
                <a:lnTo>
                  <a:pt x="2823523" y="2852952"/>
                </a:lnTo>
                <a:close/>
                <a:moveTo>
                  <a:pt x="1142509" y="0"/>
                </a:moveTo>
                <a:lnTo>
                  <a:pt x="2085939" y="380837"/>
                </a:lnTo>
                <a:lnTo>
                  <a:pt x="943430" y="3211123"/>
                </a:lnTo>
                <a:lnTo>
                  <a:pt x="0" y="2830287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1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7301762"/>
          </a:xfrm>
          <a:custGeom>
            <a:avLst/>
            <a:gdLst>
              <a:gd name="connsiteX0" fmla="*/ 1 w 9144000"/>
              <a:gd name="connsiteY0" fmla="*/ 6661682 h 7301762"/>
              <a:gd name="connsiteX1" fmla="*/ 914400 w 9144000"/>
              <a:gd name="connsiteY1" fmla="*/ 6661682 h 7301762"/>
              <a:gd name="connsiteX2" fmla="*/ 914400 w 9144000"/>
              <a:gd name="connsiteY2" fmla="*/ 7301762 h 7301762"/>
              <a:gd name="connsiteX3" fmla="*/ 1 w 9144000"/>
              <a:gd name="connsiteY3" fmla="*/ 7301762 h 7301762"/>
              <a:gd name="connsiteX4" fmla="*/ 0 w 9144000"/>
              <a:gd name="connsiteY4" fmla="*/ 5921496 h 7301762"/>
              <a:gd name="connsiteX5" fmla="*/ 1828800 w 9144000"/>
              <a:gd name="connsiteY5" fmla="*/ 5921496 h 7301762"/>
              <a:gd name="connsiteX6" fmla="*/ 1828800 w 9144000"/>
              <a:gd name="connsiteY6" fmla="*/ 6561576 h 7301762"/>
              <a:gd name="connsiteX7" fmla="*/ 0 w 9144000"/>
              <a:gd name="connsiteY7" fmla="*/ 6561576 h 7301762"/>
              <a:gd name="connsiteX8" fmla="*/ 0 w 9144000"/>
              <a:gd name="connsiteY8" fmla="*/ 5181309 h 7301762"/>
              <a:gd name="connsiteX9" fmla="*/ 2743200 w 9144000"/>
              <a:gd name="connsiteY9" fmla="*/ 5181309 h 7301762"/>
              <a:gd name="connsiteX10" fmla="*/ 2743200 w 9144000"/>
              <a:gd name="connsiteY10" fmla="*/ 5821389 h 7301762"/>
              <a:gd name="connsiteX11" fmla="*/ 0 w 9144000"/>
              <a:gd name="connsiteY11" fmla="*/ 5821389 h 7301762"/>
              <a:gd name="connsiteX12" fmla="*/ 0 w 9144000"/>
              <a:gd name="connsiteY12" fmla="*/ 4441122 h 7301762"/>
              <a:gd name="connsiteX13" fmla="*/ 3657600 w 9144000"/>
              <a:gd name="connsiteY13" fmla="*/ 4441122 h 7301762"/>
              <a:gd name="connsiteX14" fmla="*/ 3657600 w 9144000"/>
              <a:gd name="connsiteY14" fmla="*/ 5081202 h 7301762"/>
              <a:gd name="connsiteX15" fmla="*/ 0 w 9144000"/>
              <a:gd name="connsiteY15" fmla="*/ 5081202 h 7301762"/>
              <a:gd name="connsiteX16" fmla="*/ 1 w 9144000"/>
              <a:gd name="connsiteY16" fmla="*/ 3700935 h 7301762"/>
              <a:gd name="connsiteX17" fmla="*/ 4572000 w 9144000"/>
              <a:gd name="connsiteY17" fmla="*/ 3700935 h 7301762"/>
              <a:gd name="connsiteX18" fmla="*/ 4572000 w 9144000"/>
              <a:gd name="connsiteY18" fmla="*/ 4341015 h 7301762"/>
              <a:gd name="connsiteX19" fmla="*/ 1 w 9144000"/>
              <a:gd name="connsiteY19" fmla="*/ 4341015 h 7301762"/>
              <a:gd name="connsiteX20" fmla="*/ 1 w 9144000"/>
              <a:gd name="connsiteY20" fmla="*/ 2960748 h 7301762"/>
              <a:gd name="connsiteX21" fmla="*/ 5486400 w 9144000"/>
              <a:gd name="connsiteY21" fmla="*/ 2960748 h 7301762"/>
              <a:gd name="connsiteX22" fmla="*/ 5486400 w 9144000"/>
              <a:gd name="connsiteY22" fmla="*/ 3600828 h 7301762"/>
              <a:gd name="connsiteX23" fmla="*/ 1 w 9144000"/>
              <a:gd name="connsiteY23" fmla="*/ 3600828 h 7301762"/>
              <a:gd name="connsiteX24" fmla="*/ 1 w 9144000"/>
              <a:gd name="connsiteY24" fmla="*/ 2220561 h 7301762"/>
              <a:gd name="connsiteX25" fmla="*/ 6400800 w 9144000"/>
              <a:gd name="connsiteY25" fmla="*/ 2220561 h 7301762"/>
              <a:gd name="connsiteX26" fmla="*/ 6400800 w 9144000"/>
              <a:gd name="connsiteY26" fmla="*/ 2860641 h 7301762"/>
              <a:gd name="connsiteX27" fmla="*/ 1 w 9144000"/>
              <a:gd name="connsiteY27" fmla="*/ 2860641 h 7301762"/>
              <a:gd name="connsiteX28" fmla="*/ 1 w 9144000"/>
              <a:gd name="connsiteY28" fmla="*/ 1480374 h 7301762"/>
              <a:gd name="connsiteX29" fmla="*/ 7315200 w 9144000"/>
              <a:gd name="connsiteY29" fmla="*/ 1480374 h 7301762"/>
              <a:gd name="connsiteX30" fmla="*/ 7315200 w 9144000"/>
              <a:gd name="connsiteY30" fmla="*/ 2120454 h 7301762"/>
              <a:gd name="connsiteX31" fmla="*/ 1 w 9144000"/>
              <a:gd name="connsiteY31" fmla="*/ 2120454 h 7301762"/>
              <a:gd name="connsiteX32" fmla="*/ 1 w 9144000"/>
              <a:gd name="connsiteY32" fmla="*/ 740187 h 7301762"/>
              <a:gd name="connsiteX33" fmla="*/ 8229600 w 9144000"/>
              <a:gd name="connsiteY33" fmla="*/ 740187 h 7301762"/>
              <a:gd name="connsiteX34" fmla="*/ 8229600 w 9144000"/>
              <a:gd name="connsiteY34" fmla="*/ 1380267 h 7301762"/>
              <a:gd name="connsiteX35" fmla="*/ 1 w 9144000"/>
              <a:gd name="connsiteY35" fmla="*/ 1380267 h 7301762"/>
              <a:gd name="connsiteX36" fmla="*/ 1 w 9144000"/>
              <a:gd name="connsiteY36" fmla="*/ 0 h 7301762"/>
              <a:gd name="connsiteX37" fmla="*/ 9144000 w 9144000"/>
              <a:gd name="connsiteY37" fmla="*/ 0 h 7301762"/>
              <a:gd name="connsiteX38" fmla="*/ 9144000 w 9144000"/>
              <a:gd name="connsiteY38" fmla="*/ 640080 h 7301762"/>
              <a:gd name="connsiteX39" fmla="*/ 1 w 9144000"/>
              <a:gd name="connsiteY39" fmla="*/ 640080 h 730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4000" h="7301762">
                <a:moveTo>
                  <a:pt x="1" y="6661682"/>
                </a:moveTo>
                <a:lnTo>
                  <a:pt x="914400" y="6661682"/>
                </a:lnTo>
                <a:lnTo>
                  <a:pt x="914400" y="7301762"/>
                </a:lnTo>
                <a:lnTo>
                  <a:pt x="1" y="7301762"/>
                </a:lnTo>
                <a:close/>
                <a:moveTo>
                  <a:pt x="0" y="5921496"/>
                </a:moveTo>
                <a:lnTo>
                  <a:pt x="1828800" y="5921496"/>
                </a:lnTo>
                <a:lnTo>
                  <a:pt x="1828800" y="6561576"/>
                </a:lnTo>
                <a:lnTo>
                  <a:pt x="0" y="6561576"/>
                </a:lnTo>
                <a:close/>
                <a:moveTo>
                  <a:pt x="0" y="5181309"/>
                </a:moveTo>
                <a:lnTo>
                  <a:pt x="2743200" y="5181309"/>
                </a:lnTo>
                <a:lnTo>
                  <a:pt x="2743200" y="5821389"/>
                </a:lnTo>
                <a:lnTo>
                  <a:pt x="0" y="5821389"/>
                </a:lnTo>
                <a:close/>
                <a:moveTo>
                  <a:pt x="0" y="4441122"/>
                </a:moveTo>
                <a:lnTo>
                  <a:pt x="3657600" y="4441122"/>
                </a:lnTo>
                <a:lnTo>
                  <a:pt x="3657600" y="5081202"/>
                </a:lnTo>
                <a:lnTo>
                  <a:pt x="0" y="5081202"/>
                </a:lnTo>
                <a:close/>
                <a:moveTo>
                  <a:pt x="1" y="3700935"/>
                </a:moveTo>
                <a:lnTo>
                  <a:pt x="4572000" y="3700935"/>
                </a:lnTo>
                <a:lnTo>
                  <a:pt x="4572000" y="4341015"/>
                </a:lnTo>
                <a:lnTo>
                  <a:pt x="1" y="4341015"/>
                </a:lnTo>
                <a:close/>
                <a:moveTo>
                  <a:pt x="1" y="2960748"/>
                </a:moveTo>
                <a:lnTo>
                  <a:pt x="5486400" y="2960748"/>
                </a:lnTo>
                <a:lnTo>
                  <a:pt x="5486400" y="3600828"/>
                </a:lnTo>
                <a:lnTo>
                  <a:pt x="1" y="3600828"/>
                </a:lnTo>
                <a:close/>
                <a:moveTo>
                  <a:pt x="1" y="2220561"/>
                </a:moveTo>
                <a:lnTo>
                  <a:pt x="6400800" y="2220561"/>
                </a:lnTo>
                <a:lnTo>
                  <a:pt x="6400800" y="2860641"/>
                </a:lnTo>
                <a:lnTo>
                  <a:pt x="1" y="2860641"/>
                </a:lnTo>
                <a:close/>
                <a:moveTo>
                  <a:pt x="1" y="1480374"/>
                </a:moveTo>
                <a:lnTo>
                  <a:pt x="7315200" y="1480374"/>
                </a:lnTo>
                <a:lnTo>
                  <a:pt x="7315200" y="2120454"/>
                </a:lnTo>
                <a:lnTo>
                  <a:pt x="1" y="2120454"/>
                </a:lnTo>
                <a:close/>
                <a:moveTo>
                  <a:pt x="1" y="740187"/>
                </a:moveTo>
                <a:lnTo>
                  <a:pt x="8229600" y="740187"/>
                </a:lnTo>
                <a:lnTo>
                  <a:pt x="8229600" y="1380267"/>
                </a:lnTo>
                <a:lnTo>
                  <a:pt x="1" y="1380267"/>
                </a:lnTo>
                <a:close/>
                <a:moveTo>
                  <a:pt x="1" y="0"/>
                </a:moveTo>
                <a:lnTo>
                  <a:pt x="9144000" y="0"/>
                </a:lnTo>
                <a:lnTo>
                  <a:pt x="9144000" y="640080"/>
                </a:lnTo>
                <a:lnTo>
                  <a:pt x="1" y="640080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effectLst/>
        </p:spPr>
      </p:sp>
    </p:spTree>
    <p:extLst>
      <p:ext uri="{BB962C8B-B14F-4D97-AF65-F5344CB8AC3E}">
        <p14:creationId xmlns:p14="http://schemas.microsoft.com/office/powerpoint/2010/main" val="870321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005840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282446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15590520" y="184542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1005840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282446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5590520" y="5515495"/>
            <a:ext cx="26974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9615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7408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1936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4264640" y="1828800"/>
            <a:ext cx="4023360" cy="40233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92106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738360" y="3676571"/>
            <a:ext cx="640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828800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7333488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2838176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4581144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0085832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15590520" y="4139735"/>
            <a:ext cx="2697480" cy="26974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60553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/>
          </a:solidFill>
        </p:spPr>
      </p:sp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8288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60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03632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14630400" y="36576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1986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62773" y="1828829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6839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650905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862773" y="3422562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256839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650905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044971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9044971" y="1828825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862773" y="501629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256839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650905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862773" y="661003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256839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650905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9044971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9044971" y="5016294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11439037" y="1828828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11439037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13833103" y="3422561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3833103" y="1828825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11439037" y="5016297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11439037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13833103" y="6610030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36"/>
          </p:nvPr>
        </p:nvSpPr>
        <p:spPr>
          <a:xfrm>
            <a:off x="13833103" y="5016294"/>
            <a:ext cx="1232566" cy="123256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00800" y="5532120"/>
            <a:ext cx="3611880" cy="3611880"/>
          </a:xfrm>
          <a:prstGeom prst="roundRect">
            <a:avLst>
              <a:gd name="adj" fmla="val 1937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828800"/>
            <a:ext cx="3611880" cy="3611880"/>
          </a:xfrm>
          <a:prstGeom prst="roundRect">
            <a:avLst>
              <a:gd name="adj" fmla="val 3318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108278" y="1828800"/>
            <a:ext cx="3611880" cy="3611880"/>
          </a:xfrm>
          <a:prstGeom prst="roundRect">
            <a:avLst>
              <a:gd name="adj" fmla="val 4239"/>
            </a:avLst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10108278" y="5532120"/>
            <a:ext cx="3611880" cy="3611880"/>
          </a:xfrm>
          <a:prstGeom prst="roundRect">
            <a:avLst>
              <a:gd name="adj" fmla="val 3318"/>
            </a:avLst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29330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4008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008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8316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828800" y="1812897"/>
            <a:ext cx="8229600" cy="733110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5724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5"/>
          <p:cNvSpPr>
            <a:spLocks noGrp="1"/>
          </p:cNvSpPr>
          <p:nvPr>
            <p:ph type="pic" sz="quarter" idx="13"/>
          </p:nvPr>
        </p:nvSpPr>
        <p:spPr>
          <a:xfrm>
            <a:off x="2419002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1"/>
            </a:solidFill>
          </a:ln>
        </p:spPr>
      </p:sp>
      <p:sp>
        <p:nvSpPr>
          <p:cNvPr id="6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6597533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2"/>
            </a:solidFill>
          </a:ln>
        </p:spPr>
      </p:sp>
      <p:sp>
        <p:nvSpPr>
          <p:cNvPr id="7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10776064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3"/>
            </a:solidFill>
          </a:ln>
        </p:spPr>
      </p:sp>
      <p:sp>
        <p:nvSpPr>
          <p:cNvPr id="8" name="Picture Placeholder 52"/>
          <p:cNvSpPr>
            <a:spLocks noGrp="1"/>
          </p:cNvSpPr>
          <p:nvPr>
            <p:ph type="pic" sz="quarter" idx="20"/>
          </p:nvPr>
        </p:nvSpPr>
        <p:spPr>
          <a:xfrm>
            <a:off x="14954595" y="3591129"/>
            <a:ext cx="2743200" cy="274320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 w="76200">
            <a:solidFill>
              <a:schemeClr val="accent4"/>
            </a:solidFill>
          </a:ln>
        </p:spPr>
      </p:sp>
    </p:spTree>
    <p:extLst>
      <p:ext uri="{BB962C8B-B14F-4D97-AF65-F5344CB8AC3E}">
        <p14:creationId xmlns:p14="http://schemas.microsoft.com/office/powerpoint/2010/main" val="1418404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10197" y="2227811"/>
            <a:ext cx="8478982" cy="635092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15054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104204" y="2394091"/>
            <a:ext cx="4736211" cy="629270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53892" y="2394091"/>
            <a:ext cx="4688377" cy="621789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16731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3599620" y="3125585"/>
            <a:ext cx="4572000" cy="269263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129845" y="2668398"/>
            <a:ext cx="6101542" cy="378227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563048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086928" y="2161965"/>
            <a:ext cx="9799607" cy="620565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24107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2107502" y="1980735"/>
            <a:ext cx="5318162" cy="343732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176469" y="4033222"/>
            <a:ext cx="7085709" cy="44695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625863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887199" y="1828801"/>
            <a:ext cx="6400801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3272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798" y="1828800"/>
            <a:ext cx="813816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149840" y="1828800"/>
            <a:ext cx="813816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1828798" y="5577840"/>
            <a:ext cx="397764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5989318" y="5577840"/>
            <a:ext cx="3977640" cy="35661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39610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2995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52899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0116800" cy="109728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36962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CA9BC-E065-4CAA-84FE-84B46D5D03A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628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0972800" y="1828800"/>
            <a:ext cx="9144000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3152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657600" y="18288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31520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3657600" y="5486400"/>
            <a:ext cx="3657600" cy="36576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2543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83030" y="10170161"/>
            <a:ext cx="4526280" cy="584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444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008888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18"/>
          <p:cNvSpPr>
            <a:spLocks noGrp="1"/>
          </p:cNvSpPr>
          <p:nvPr>
            <p:ph type="pic" sz="quarter" idx="20"/>
          </p:nvPr>
        </p:nvSpPr>
        <p:spPr>
          <a:xfrm>
            <a:off x="15133320" y="5486400"/>
            <a:ext cx="4983480" cy="5486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8457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81838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0099133" y="1828800"/>
            <a:ext cx="353872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0" y="5532120"/>
            <a:ext cx="4553712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6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85590" y="5532120"/>
            <a:ext cx="715060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7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3735949" y="1828800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6031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828800" y="5532120"/>
            <a:ext cx="4553712" cy="3611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3735949" y="1828800"/>
            <a:ext cx="4553712" cy="7315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28800" y="1828800"/>
            <a:ext cx="81838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10099133" y="1828800"/>
            <a:ext cx="353872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5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85590" y="5532120"/>
            <a:ext cx="715060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3368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 Holder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28800" y="5503025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828799" y="1828799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8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5958839" y="1828798"/>
            <a:ext cx="4069080" cy="7287768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9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0088879" y="1828799"/>
            <a:ext cx="8202168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0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14218919" y="5503024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11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10088879" y="5503024"/>
            <a:ext cx="4069080" cy="36118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5932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98330" y="54441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www.websitename.com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9219022" y="667236"/>
            <a:ext cx="914400" cy="33855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19022" y="544413"/>
            <a:ext cx="91440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2C24A95-05C1-4CD5-A1C1-BD3EB71AAB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0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82" r:id="rId6"/>
    <p:sldLayoutId id="2147483683" r:id="rId7"/>
    <p:sldLayoutId id="2147483684" r:id="rId8"/>
    <p:sldLayoutId id="2147483666" r:id="rId9"/>
    <p:sldLayoutId id="2147483688" r:id="rId10"/>
    <p:sldLayoutId id="2147483690" r:id="rId11"/>
    <p:sldLayoutId id="2147483689" r:id="rId12"/>
    <p:sldLayoutId id="2147483685" r:id="rId13"/>
    <p:sldLayoutId id="2147483686" r:id="rId14"/>
    <p:sldLayoutId id="2147483691" r:id="rId15"/>
    <p:sldLayoutId id="2147483667" r:id="rId16"/>
    <p:sldLayoutId id="2147483687" r:id="rId17"/>
    <p:sldLayoutId id="2147483692" r:id="rId18"/>
    <p:sldLayoutId id="2147483693" r:id="rId19"/>
    <p:sldLayoutId id="2147483694" r:id="rId20"/>
    <p:sldLayoutId id="2147483695" r:id="rId21"/>
    <p:sldLayoutId id="2147483708" r:id="rId22"/>
    <p:sldLayoutId id="2147483675" r:id="rId23"/>
    <p:sldLayoutId id="2147483676" r:id="rId24"/>
    <p:sldLayoutId id="2147483677" r:id="rId25"/>
    <p:sldLayoutId id="2147483680" r:id="rId26"/>
    <p:sldLayoutId id="2147483701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678" r:id="rId33"/>
    <p:sldLayoutId id="2147483668" r:id="rId34"/>
    <p:sldLayoutId id="2147483702" r:id="rId35"/>
    <p:sldLayoutId id="2147483703" r:id="rId36"/>
    <p:sldLayoutId id="2147483669" r:id="rId37"/>
    <p:sldLayoutId id="2147483704" r:id="rId38"/>
    <p:sldLayoutId id="2147483705" r:id="rId39"/>
    <p:sldLayoutId id="2147483706" r:id="rId40"/>
    <p:sldLayoutId id="2147483670" r:id="rId41"/>
    <p:sldLayoutId id="2147483707" r:id="rId42"/>
    <p:sldLayoutId id="2147483709" r:id="rId43"/>
  </p:sldLayoutIdLst>
  <p:hf hdr="0" dt="0"/>
  <p:txStyles>
    <p:titleStyle>
      <a:lvl1pPr algn="l" defTabSz="1463040" rtl="0" eaLnBrk="1" latinLnBrk="0" hangingPunct="1">
        <a:lnSpc>
          <a:spcPct val="90000"/>
        </a:lnSpc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146304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En bild som visar snö, natur, himmel, utomhus&#10;&#10;Automatiskt genererad beskrivning">
            <a:extLst>
              <a:ext uri="{FF2B5EF4-FFF2-40B4-BE49-F238E27FC236}">
                <a16:creationId xmlns:a16="http://schemas.microsoft.com/office/drawing/2014/main" id="{51BBC446-AB0E-4D79-93A3-5D9CC24620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116800" cy="10972800"/>
          </a:xfrm>
        </p:spPr>
      </p:pic>
      <p:sp>
        <p:nvSpPr>
          <p:cNvPr id="8" name="Rectangle 7"/>
          <p:cNvSpPr/>
          <p:nvPr/>
        </p:nvSpPr>
        <p:spPr>
          <a:xfrm>
            <a:off x="1762296" y="7503000"/>
            <a:ext cx="10058401" cy="236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latin typeface="Proxima Nova" panose="02000506030000020004" pitchFamily="50" charset="0"/>
                <a:ea typeface="Roboto Condensed Light" panose="02000000000000000000" pitchFamily="2" charset="0"/>
              </a:rPr>
              <a:t>Modellprogram</a:t>
            </a:r>
            <a:r>
              <a:rPr lang="en-US" sz="6000" b="1" dirty="0"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6000" b="1" dirty="0">
                <a:latin typeface="Proxima Nova" panose="02000506030000020004" pitchFamily="50" charset="0"/>
                <a:ea typeface="Roboto Condensed Light" panose="02000000000000000000" pitchFamily="2" charset="0"/>
              </a:rPr>
              <a:t>HUSVAGN</a:t>
            </a:r>
            <a:endParaRPr lang="en-US" sz="1600" b="1" dirty="0"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BF8C9FD-6DCB-45B2-9EBF-0A0E261F16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DB598932-A183-48E3-982D-88B98C219FCA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27237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10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65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27" y="1828483"/>
            <a:ext cx="4554107" cy="7315834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7476725" y="776022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3241150" y="6574267"/>
            <a:ext cx="5350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Framköksvagnar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1802654" y="7929092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Royal 560, 600, 630, 740, 780 </a:t>
            </a:r>
          </a:p>
          <a:p>
            <a:r>
              <a:rPr lang="sv-SE" sz="2000" dirty="0"/>
              <a:t>Imperial 560, 600, 630, 740, 780 </a:t>
            </a:r>
            <a:endParaRPr lang="en-US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813646-422B-42CB-8211-CD32EC5DBC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421" y="1481244"/>
            <a:ext cx="11825070" cy="788734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6957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37983" y="5486400"/>
            <a:ext cx="1828800" cy="3657600"/>
            <a:chOff x="1828800" y="1828800"/>
            <a:chExt cx="1828800" cy="7315200"/>
          </a:xfrm>
          <a:effectLst/>
        </p:grpSpPr>
        <p:sp>
          <p:nvSpPr>
            <p:cNvPr id="19" name="Rounded Rectangle 18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4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37983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35" name="Freeform 34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60714" y="5656418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Classic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9809018"/>
            <a:ext cx="11887200" cy="11637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" panose="02000506030000020004" pitchFamily="50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01850" y="1628238"/>
            <a:ext cx="242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</a:rPr>
              <a:t>Classic</a:t>
            </a:r>
          </a:p>
        </p:txBody>
      </p:sp>
      <p:grpSp>
        <p:nvGrpSpPr>
          <p:cNvPr id="46" name="Group 25">
            <a:extLst>
              <a:ext uri="{FF2B5EF4-FFF2-40B4-BE49-F238E27FC236}">
                <a16:creationId xmlns:a16="http://schemas.microsoft.com/office/drawing/2014/main" id="{9F5EFD08-AD1D-4F58-89CF-24F09F6544E4}"/>
              </a:ext>
            </a:extLst>
          </p:cNvPr>
          <p:cNvGrpSpPr/>
          <p:nvPr/>
        </p:nvGrpSpPr>
        <p:grpSpPr>
          <a:xfrm>
            <a:off x="1837983" y="8229599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7A6B06F-8AEE-4137-B95D-32B665B73E7E}"/>
                </a:ext>
              </a:extLst>
            </p:cNvPr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DE7B9EB8-4602-45F9-8DE1-D7D1DE7D4501}"/>
                </a:ext>
              </a:extLst>
            </p:cNvPr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pic>
        <p:nvPicPr>
          <p:cNvPr id="50" name="Bildobjekt 49">
            <a:extLst>
              <a:ext uri="{FF2B5EF4-FFF2-40B4-BE49-F238E27FC236}">
                <a16:creationId xmlns:a16="http://schemas.microsoft.com/office/drawing/2014/main" id="{226FFB20-A256-4E8D-9170-8E6864EAA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57" name="Rectangle 7">
            <a:extLst>
              <a:ext uri="{FF2B5EF4-FFF2-40B4-BE49-F238E27FC236}">
                <a16:creationId xmlns:a16="http://schemas.microsoft.com/office/drawing/2014/main" id="{3CBB20F5-4A1B-41EF-9F0C-729724116D20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FD46B12F-EDDA-4146-A11D-DFF4955CD29F}"/>
              </a:ext>
            </a:extLst>
          </p:cNvPr>
          <p:cNvSpPr/>
          <p:nvPr/>
        </p:nvSpPr>
        <p:spPr>
          <a:xfrm>
            <a:off x="12701850" y="2784976"/>
            <a:ext cx="335156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Barnfamilj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+55 år 2pers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Tidigare KABE-ägare äldre årsmodell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Importägare</a:t>
            </a:r>
          </a:p>
          <a:p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Varför Classic: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KABEs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unika värme- och ventilationssystem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KABE isolering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Friktionskoppling och förlängda dragbalkar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Mjukt innertak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Väggtapet i textil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Plastreglar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AGS II, vattenburen golvvärme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Tonade fönster med myggnät och mörkläggningsgardin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Myggnätsdörr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Torkskåp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Skidfack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Soft-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close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med centrallås på kökslådor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Tv-antenn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Kylskåpsventilation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1CD0E478-48A2-444F-A478-EDFFB499F988}"/>
              </a:ext>
            </a:extLst>
          </p:cNvPr>
          <p:cNvSpPr/>
          <p:nvPr/>
        </p:nvSpPr>
        <p:spPr>
          <a:xfrm>
            <a:off x="16229066" y="2784976"/>
            <a:ext cx="100584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Kundfördelar: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En riktig KABE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För året-runt-bruk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 komfort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Bra andrahandsvärde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Svensktillverkad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 körsäkerhet </a:t>
            </a:r>
          </a:p>
          <a:p>
            <a:endParaRPr lang="sv-SE" sz="2400" b="1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Konkurrenten: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Importvagnar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Begagnat</a:t>
            </a:r>
          </a:p>
          <a:p>
            <a:endParaRPr lang="sv-SE" sz="2400" dirty="0"/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F21F48ED-133D-4CED-89F6-BD8B74D088DD}"/>
              </a:ext>
            </a:extLst>
          </p:cNvPr>
          <p:cNvSpPr/>
          <p:nvPr/>
        </p:nvSpPr>
        <p:spPr>
          <a:xfrm>
            <a:off x="328938" y="3873063"/>
            <a:ext cx="2100713" cy="21007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Barnfamiljer</a:t>
            </a:r>
          </a:p>
          <a:p>
            <a:pPr algn="ctr"/>
            <a:r>
              <a:rPr lang="en-US" sz="1600" b="1" dirty="0" err="1">
                <a:latin typeface="Proxima Nova" panose="02000506030000020004" pitchFamily="50" charset="0"/>
              </a:rPr>
              <a:t>Körvagn</a:t>
            </a:r>
            <a:endParaRPr lang="en-US" sz="1600" b="1" dirty="0">
              <a:latin typeface="Proxima Nova" panose="02000506030000020004" pitchFamily="50" charset="0"/>
            </a:endParaRPr>
          </a:p>
          <a:p>
            <a:pPr algn="ctr"/>
            <a:r>
              <a:rPr lang="en-US" sz="1600" b="1" dirty="0" err="1">
                <a:latin typeface="Proxima Nova" panose="02000506030000020004" pitchFamily="50" charset="0"/>
              </a:rPr>
              <a:t>Konkurrera</a:t>
            </a:r>
            <a:r>
              <a:rPr lang="en-US" sz="1600" b="1" dirty="0">
                <a:latin typeface="Proxima Nova" panose="02000506030000020004" pitchFamily="50" charset="0"/>
              </a:rPr>
              <a:t> mot </a:t>
            </a:r>
            <a:r>
              <a:rPr lang="en-US" sz="1600" b="1" dirty="0" err="1">
                <a:latin typeface="Proxima Nova" panose="02000506030000020004" pitchFamily="50" charset="0"/>
              </a:rPr>
              <a:t>europeiska</a:t>
            </a:r>
            <a:r>
              <a:rPr lang="en-US" sz="1600" b="1" dirty="0">
                <a:latin typeface="Proxima Nova" panose="02000506030000020004" pitchFamily="50" charset="0"/>
              </a:rPr>
              <a:t> </a:t>
            </a:r>
            <a:r>
              <a:rPr lang="en-US" sz="1600" b="1" dirty="0" err="1">
                <a:latin typeface="Proxima Nova" panose="02000506030000020004" pitchFamily="50" charset="0"/>
              </a:rPr>
              <a:t>vagnar</a:t>
            </a:r>
            <a:endParaRPr lang="en-US" sz="1600" b="1" dirty="0"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37983" y="5486400"/>
            <a:ext cx="1828800" cy="3657600"/>
            <a:chOff x="1828800" y="1828800"/>
            <a:chExt cx="1828800" cy="7315200"/>
          </a:xfrm>
          <a:effectLst/>
        </p:grpSpPr>
        <p:sp>
          <p:nvSpPr>
            <p:cNvPr id="19" name="Rounded Rectangle 18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4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37983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35" name="Freeform 34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60714" y="5656418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Classic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67200" y="3956858"/>
            <a:ext cx="1828800" cy="5187142"/>
            <a:chOff x="1828800" y="1828800"/>
            <a:chExt cx="1828800" cy="7315200"/>
          </a:xfrm>
          <a:effectLst/>
        </p:grpSpPr>
        <p:sp>
          <p:nvSpPr>
            <p:cNvPr id="13" name="Rounded Rectangle 12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9809018"/>
            <a:ext cx="11887200" cy="11637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" panose="02000506030000020004" pitchFamily="50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67200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27" name="Freeform 26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469706" y="4160126"/>
            <a:ext cx="142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Ädelsten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01850" y="1628238"/>
            <a:ext cx="2969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</a:rPr>
              <a:t>Ädelsten</a:t>
            </a:r>
            <a:endParaRPr lang="en-US" sz="5400" b="1" dirty="0">
              <a:solidFill>
                <a:schemeClr val="bg2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46" name="Group 25">
            <a:extLst>
              <a:ext uri="{FF2B5EF4-FFF2-40B4-BE49-F238E27FC236}">
                <a16:creationId xmlns:a16="http://schemas.microsoft.com/office/drawing/2014/main" id="{9F5EFD08-AD1D-4F58-89CF-24F09F6544E4}"/>
              </a:ext>
            </a:extLst>
          </p:cNvPr>
          <p:cNvGrpSpPr/>
          <p:nvPr/>
        </p:nvGrpSpPr>
        <p:grpSpPr>
          <a:xfrm>
            <a:off x="1837983" y="8229599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7A6B06F-8AEE-4137-B95D-32B665B73E7E}"/>
                </a:ext>
              </a:extLst>
            </p:cNvPr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DE7B9EB8-4602-45F9-8DE1-D7D1DE7D4501}"/>
                </a:ext>
              </a:extLst>
            </p:cNvPr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9097C5DC-BA6E-4F61-A743-662357A05D67}"/>
              </a:ext>
            </a:extLst>
          </p:cNvPr>
          <p:cNvSpPr/>
          <p:nvPr/>
        </p:nvSpPr>
        <p:spPr>
          <a:xfrm>
            <a:off x="12701850" y="2784976"/>
            <a:ext cx="3351565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Äldre +55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Oftast erfarna campare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Tidigare nordiska vagnar</a:t>
            </a:r>
          </a:p>
          <a:p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Varför Ädelsten:</a:t>
            </a:r>
          </a:p>
          <a:p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Allt från KABE Classic samt: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AGS II Pro, automatiskt vattenburet golvvärmesystem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Högre totalvikter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Koffert med belysning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Täckkåpa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drag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Ställbara sängar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Utdragsskiva i bord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Kraftfull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elbox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Mini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Heki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takluckor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Vädringslucka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Utdragbart skidfack med belysning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Högtalare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Mer belysning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Nattbelysning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Garderobsbelysning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Delat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glaslock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kök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Belastningsvakt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Dubbla temperatursensorer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Utvändigt gasoluttag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KABE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VarioVent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IR-larm, läckindikator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Alufälgar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50" name="Bildobjekt 49">
            <a:extLst>
              <a:ext uri="{FF2B5EF4-FFF2-40B4-BE49-F238E27FC236}">
                <a16:creationId xmlns:a16="http://schemas.microsoft.com/office/drawing/2014/main" id="{226FFB20-A256-4E8D-9170-8E6864EAA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57" name="Rectangle 7">
            <a:extLst>
              <a:ext uri="{FF2B5EF4-FFF2-40B4-BE49-F238E27FC236}">
                <a16:creationId xmlns:a16="http://schemas.microsoft.com/office/drawing/2014/main" id="{3CBB20F5-4A1B-41EF-9F0C-729724116D20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C70BB64-987D-4E12-B5B2-6AA75EBF208E}"/>
              </a:ext>
            </a:extLst>
          </p:cNvPr>
          <p:cNvSpPr/>
          <p:nvPr/>
        </p:nvSpPr>
        <p:spPr>
          <a:xfrm>
            <a:off x="16229066" y="2784976"/>
            <a:ext cx="100584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Kundfördelar: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Frihet att välja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Svensktillverkad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Högsta körsäkerhet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Ombonad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Bra ekonomival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Lätt att få inbytt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Mer tillvalsmöjligheter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Fler konfektioner</a:t>
            </a:r>
          </a:p>
          <a:p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Konkurrenten: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Polar,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Solifer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Nyare importvagnar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Begagnade Royal</a:t>
            </a:r>
          </a:p>
          <a:p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endParaRPr lang="sv-SE" sz="2400" dirty="0"/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745A9981-B580-46FF-A65E-ACD3D63E65CB}"/>
              </a:ext>
            </a:extLst>
          </p:cNvPr>
          <p:cNvSpPr/>
          <p:nvPr/>
        </p:nvSpPr>
        <p:spPr>
          <a:xfrm>
            <a:off x="5646060" y="7500487"/>
            <a:ext cx="2100713" cy="21007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Basen i vårt produkt-sortiment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Alla </a:t>
            </a:r>
            <a:r>
              <a:rPr lang="sv-SE" sz="1600" b="1" dirty="0" err="1">
                <a:latin typeface="Proxima Nova" panose="02000506030000020004" pitchFamily="50" charset="0"/>
              </a:rPr>
              <a:t>KABEs</a:t>
            </a:r>
            <a:r>
              <a:rPr lang="sv-SE" sz="1600" b="1" dirty="0">
                <a:latin typeface="Proxima Nova" panose="02000506030000020004" pitchFamily="50" charset="0"/>
              </a:rPr>
              <a:t> kärnvärden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”Gamla” KABE-kunder</a:t>
            </a:r>
          </a:p>
        </p:txBody>
      </p:sp>
    </p:spTree>
    <p:extLst>
      <p:ext uri="{BB962C8B-B14F-4D97-AF65-F5344CB8AC3E}">
        <p14:creationId xmlns:p14="http://schemas.microsoft.com/office/powerpoint/2010/main" val="40349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9" grpId="0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9" grpId="0"/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37983" y="5486400"/>
            <a:ext cx="1828800" cy="3657600"/>
            <a:chOff x="1828800" y="1828800"/>
            <a:chExt cx="1828800" cy="7315200"/>
          </a:xfrm>
          <a:effectLst/>
        </p:grpSpPr>
        <p:sp>
          <p:nvSpPr>
            <p:cNvPr id="19" name="Rounded Rectangle 18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4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37983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35" name="Freeform 34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60714" y="5656418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Classic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67200" y="3956858"/>
            <a:ext cx="1828800" cy="5187142"/>
            <a:chOff x="1828800" y="1828800"/>
            <a:chExt cx="1828800" cy="7315200"/>
          </a:xfrm>
          <a:effectLst/>
        </p:grpSpPr>
        <p:sp>
          <p:nvSpPr>
            <p:cNvPr id="13" name="Rounded Rectangle 12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05600" y="3075708"/>
            <a:ext cx="1828800" cy="6068291"/>
            <a:chOff x="1828800" y="1828800"/>
            <a:chExt cx="1828800" cy="7315200"/>
          </a:xfrm>
          <a:effectLst/>
        </p:grpSpPr>
        <p:sp>
          <p:nvSpPr>
            <p:cNvPr id="16" name="Rounded Rectangle 15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3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9809018"/>
            <a:ext cx="11887200" cy="11637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" panose="02000506030000020004" pitchFamily="50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67200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27" name="Freeform 26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469706" y="4160126"/>
            <a:ext cx="142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Ädelsten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05600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31" name="Freeform 30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868312" y="3245726"/>
            <a:ext cx="153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Royal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Hacienda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01850" y="1628238"/>
            <a:ext cx="5575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</a:rPr>
              <a:t>Royal / Hacienda</a:t>
            </a:r>
          </a:p>
        </p:txBody>
      </p:sp>
      <p:grpSp>
        <p:nvGrpSpPr>
          <p:cNvPr id="46" name="Group 25">
            <a:extLst>
              <a:ext uri="{FF2B5EF4-FFF2-40B4-BE49-F238E27FC236}">
                <a16:creationId xmlns:a16="http://schemas.microsoft.com/office/drawing/2014/main" id="{9F5EFD08-AD1D-4F58-89CF-24F09F6544E4}"/>
              </a:ext>
            </a:extLst>
          </p:cNvPr>
          <p:cNvGrpSpPr/>
          <p:nvPr/>
        </p:nvGrpSpPr>
        <p:grpSpPr>
          <a:xfrm>
            <a:off x="1837983" y="8229599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7A6B06F-8AEE-4137-B95D-32B665B73E7E}"/>
                </a:ext>
              </a:extLst>
            </p:cNvPr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DE7B9EB8-4602-45F9-8DE1-D7D1DE7D4501}"/>
                </a:ext>
              </a:extLst>
            </p:cNvPr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pic>
        <p:nvPicPr>
          <p:cNvPr id="50" name="Bildobjekt 49">
            <a:extLst>
              <a:ext uri="{FF2B5EF4-FFF2-40B4-BE49-F238E27FC236}">
                <a16:creationId xmlns:a16="http://schemas.microsoft.com/office/drawing/2014/main" id="{226FFB20-A256-4E8D-9170-8E6864EAA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57" name="Rectangle 7">
            <a:extLst>
              <a:ext uri="{FF2B5EF4-FFF2-40B4-BE49-F238E27FC236}">
                <a16:creationId xmlns:a16="http://schemas.microsoft.com/office/drawing/2014/main" id="{3CBB20F5-4A1B-41EF-9F0C-729724116D20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5B4E431F-CC49-451E-B511-F4DD00CCC712}"/>
              </a:ext>
            </a:extLst>
          </p:cNvPr>
          <p:cNvSpPr/>
          <p:nvPr/>
        </p:nvSpPr>
        <p:spPr>
          <a:xfrm>
            <a:off x="12701850" y="2784976"/>
            <a:ext cx="370098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Erfaren campare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Flitig användare, både i nätter och funktioner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Prestige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Gammal KABE-ägare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Designintresserade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+40 år</a:t>
            </a:r>
          </a:p>
          <a:p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Varför Royal:</a:t>
            </a:r>
          </a:p>
          <a:p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Allt från KABE Classic och </a:t>
            </a:r>
            <a:b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Ädelsten samt: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Stor kyl med köldfack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Kraftfullt ljudpaket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Heki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II, stor taklucka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Bagagelucka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Centraldammsugare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Stor 4-lågig spis med ugn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Ljuslist yttervägg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Ljuslister i fönster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Fönster i ytterdörr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Handdukstork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Nackkuddar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Belysning i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elbox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Utvändig dusch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Smart D elsystem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A89BF6F5-C597-4B45-BE98-CDD042A6F0FB}"/>
              </a:ext>
            </a:extLst>
          </p:cNvPr>
          <p:cNvSpPr/>
          <p:nvPr/>
        </p:nvSpPr>
        <p:spPr>
          <a:xfrm>
            <a:off x="16229066" y="2784976"/>
            <a:ext cx="100584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Kundfördelar: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Exklusiv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 komfort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Mest prisvärd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Flest planlösningar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Svensktillverkad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Flest planlösningar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Bra andrahandsvärde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Högsta körsäkerhet</a:t>
            </a:r>
          </a:p>
          <a:p>
            <a:endParaRPr lang="sv-SE" sz="2400" b="1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Konkurrenten: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Polar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Ädelsten och Classic</a:t>
            </a:r>
          </a:p>
          <a:p>
            <a:endParaRPr lang="sv-SE" sz="2400" dirty="0"/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2A6B6BB3-201B-4894-BDE3-10BC5BD3AFB3}"/>
              </a:ext>
            </a:extLst>
          </p:cNvPr>
          <p:cNvSpPr/>
          <p:nvPr/>
        </p:nvSpPr>
        <p:spPr>
          <a:xfrm>
            <a:off x="6584351" y="778444"/>
            <a:ext cx="2100713" cy="21007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Prestige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Erfarna campare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Exklusiv design och hög komfort</a:t>
            </a:r>
            <a:endParaRPr lang="en-US" sz="1600" b="1" dirty="0"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9" grpId="0"/>
          <p:bldP spid="33" grpId="0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9" grpId="0"/>
          <p:bldP spid="33" grpId="0"/>
          <p:bldP spid="4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37983" y="5486400"/>
            <a:ext cx="1828800" cy="3657600"/>
            <a:chOff x="1828800" y="1828800"/>
            <a:chExt cx="1828800" cy="7315200"/>
          </a:xfrm>
          <a:effectLst/>
        </p:grpSpPr>
        <p:sp>
          <p:nvSpPr>
            <p:cNvPr id="19" name="Rounded Rectangle 18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4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37983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35" name="Freeform 34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60714" y="5656418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Classic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88416" y="1828800"/>
            <a:ext cx="1828800" cy="7315200"/>
            <a:chOff x="1828800" y="1828800"/>
            <a:chExt cx="1828800" cy="7315200"/>
          </a:xfrm>
          <a:effectLst/>
        </p:grpSpPr>
        <p:sp>
          <p:nvSpPr>
            <p:cNvPr id="10" name="Rounded Rectangle 9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7200" y="3956858"/>
            <a:ext cx="1828800" cy="5187142"/>
            <a:chOff x="1828800" y="1828800"/>
            <a:chExt cx="1828800" cy="7315200"/>
          </a:xfrm>
          <a:effectLst/>
        </p:grpSpPr>
        <p:sp>
          <p:nvSpPr>
            <p:cNvPr id="13" name="Rounded Rectangle 12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05600" y="3075708"/>
            <a:ext cx="1828800" cy="6068291"/>
            <a:chOff x="1828800" y="1828800"/>
            <a:chExt cx="1828800" cy="7315200"/>
          </a:xfrm>
          <a:effectLst/>
        </p:grpSpPr>
        <p:sp>
          <p:nvSpPr>
            <p:cNvPr id="16" name="Rounded Rectangle 15"/>
            <p:cNvSpPr/>
            <p:nvPr/>
          </p:nvSpPr>
          <p:spPr>
            <a:xfrm>
              <a:off x="1828800" y="1828800"/>
              <a:ext cx="1828800" cy="7315200"/>
            </a:xfrm>
            <a:prstGeom prst="roundRect">
              <a:avLst>
                <a:gd name="adj" fmla="val 11212"/>
              </a:avLst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743200" y="1828800"/>
              <a:ext cx="914400" cy="7315200"/>
            </a:xfrm>
            <a:custGeom>
              <a:avLst/>
              <a:gdLst>
                <a:gd name="connsiteX0" fmla="*/ 0 w 914400"/>
                <a:gd name="connsiteY0" fmla="*/ 0 h 6400800"/>
                <a:gd name="connsiteX1" fmla="*/ 185651 w 914400"/>
                <a:gd name="connsiteY1" fmla="*/ 0 h 6400800"/>
                <a:gd name="connsiteX2" fmla="*/ 216131 w 914400"/>
                <a:gd name="connsiteY2" fmla="*/ 0 h 6400800"/>
                <a:gd name="connsiteX3" fmla="*/ 728749 w 914400"/>
                <a:gd name="connsiteY3" fmla="*/ 0 h 6400800"/>
                <a:gd name="connsiteX4" fmla="*/ 914400 w 914400"/>
                <a:gd name="connsiteY4" fmla="*/ 185651 h 6400800"/>
                <a:gd name="connsiteX5" fmla="*/ 914400 w 914400"/>
                <a:gd name="connsiteY5" fmla="*/ 6215149 h 6400800"/>
                <a:gd name="connsiteX6" fmla="*/ 728749 w 914400"/>
                <a:gd name="connsiteY6" fmla="*/ 6400800 h 6400800"/>
                <a:gd name="connsiteX7" fmla="*/ 216131 w 914400"/>
                <a:gd name="connsiteY7" fmla="*/ 6400800 h 6400800"/>
                <a:gd name="connsiteX8" fmla="*/ 185651 w 914400"/>
                <a:gd name="connsiteY8" fmla="*/ 6400800 h 6400800"/>
                <a:gd name="connsiteX9" fmla="*/ 0 w 914400"/>
                <a:gd name="connsiteY9" fmla="*/ 6400800 h 6400800"/>
                <a:gd name="connsiteX10" fmla="*/ 0 w 914400"/>
                <a:gd name="connsiteY10" fmla="*/ 6215149 h 6400800"/>
                <a:gd name="connsiteX11" fmla="*/ 0 w 914400"/>
                <a:gd name="connsiteY11" fmla="*/ 185651 h 640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400800">
                  <a:moveTo>
                    <a:pt x="0" y="0"/>
                  </a:moveTo>
                  <a:lnTo>
                    <a:pt x="185651" y="0"/>
                  </a:lnTo>
                  <a:lnTo>
                    <a:pt x="216131" y="0"/>
                  </a:lnTo>
                  <a:lnTo>
                    <a:pt x="728749" y="0"/>
                  </a:lnTo>
                  <a:cubicBezTo>
                    <a:pt x="831281" y="0"/>
                    <a:pt x="914400" y="83119"/>
                    <a:pt x="914400" y="185651"/>
                  </a:cubicBezTo>
                  <a:lnTo>
                    <a:pt x="914400" y="6215149"/>
                  </a:lnTo>
                  <a:cubicBezTo>
                    <a:pt x="914400" y="6317681"/>
                    <a:pt x="831281" y="6400800"/>
                    <a:pt x="728749" y="6400800"/>
                  </a:cubicBezTo>
                  <a:lnTo>
                    <a:pt x="216131" y="6400800"/>
                  </a:lnTo>
                  <a:lnTo>
                    <a:pt x="185651" y="6400800"/>
                  </a:lnTo>
                  <a:lnTo>
                    <a:pt x="0" y="6400800"/>
                  </a:lnTo>
                  <a:lnTo>
                    <a:pt x="0" y="6215149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accent3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9809018"/>
            <a:ext cx="11887200" cy="11637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" panose="02000506030000020004" pitchFamily="5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088416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23" name="Freeform 22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236418" y="1995054"/>
            <a:ext cx="153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Imperial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Hacienda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67200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27" name="Freeform 26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469706" y="4160126"/>
            <a:ext cx="142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Ädelsten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05600" y="8229600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31" name="Freeform 30"/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868312" y="3245726"/>
            <a:ext cx="153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Royal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Hacienda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01850" y="1628238"/>
            <a:ext cx="2755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</a:rPr>
              <a:t>Imperial</a:t>
            </a:r>
          </a:p>
        </p:txBody>
      </p:sp>
      <p:grpSp>
        <p:nvGrpSpPr>
          <p:cNvPr id="46" name="Group 25">
            <a:extLst>
              <a:ext uri="{FF2B5EF4-FFF2-40B4-BE49-F238E27FC236}">
                <a16:creationId xmlns:a16="http://schemas.microsoft.com/office/drawing/2014/main" id="{9F5EFD08-AD1D-4F58-89CF-24F09F6544E4}"/>
              </a:ext>
            </a:extLst>
          </p:cNvPr>
          <p:cNvGrpSpPr/>
          <p:nvPr/>
        </p:nvGrpSpPr>
        <p:grpSpPr>
          <a:xfrm>
            <a:off x="1837983" y="8229599"/>
            <a:ext cx="1828800" cy="1828800"/>
            <a:chOff x="6458989" y="6151418"/>
            <a:chExt cx="1828800" cy="1828800"/>
          </a:xfrm>
          <a:effectLst>
            <a:outerShdw blurRad="266700" dist="76200" dir="16200000" rotWithShape="0">
              <a:prstClr val="black">
                <a:alpha val="52000"/>
              </a:prstClr>
            </a:outerShdw>
          </a:effectLst>
        </p:grpSpPr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7A6B06F-8AEE-4137-B95D-32B665B73E7E}"/>
                </a:ext>
              </a:extLst>
            </p:cNvPr>
            <p:cNvSpPr/>
            <p:nvPr/>
          </p:nvSpPr>
          <p:spPr>
            <a:xfrm>
              <a:off x="6458989" y="6151418"/>
              <a:ext cx="1828800" cy="1828800"/>
            </a:xfrm>
            <a:custGeom>
              <a:avLst/>
              <a:gdLst>
                <a:gd name="connsiteX0" fmla="*/ 0 w 1828800"/>
                <a:gd name="connsiteY0" fmla="*/ 0 h 1828800"/>
                <a:gd name="connsiteX1" fmla="*/ 205045 w 1828800"/>
                <a:gd name="connsiteY1" fmla="*/ 0 h 1828800"/>
                <a:gd name="connsiteX2" fmla="*/ 1623755 w 1828800"/>
                <a:gd name="connsiteY2" fmla="*/ 0 h 1828800"/>
                <a:gd name="connsiteX3" fmla="*/ 1828800 w 1828800"/>
                <a:gd name="connsiteY3" fmla="*/ 0 h 1828800"/>
                <a:gd name="connsiteX4" fmla="*/ 1828800 w 1828800"/>
                <a:gd name="connsiteY4" fmla="*/ 205045 h 1828800"/>
                <a:gd name="connsiteX5" fmla="*/ 1828800 w 1828800"/>
                <a:gd name="connsiteY5" fmla="*/ 282634 h 1828800"/>
                <a:gd name="connsiteX6" fmla="*/ 1828800 w 1828800"/>
                <a:gd name="connsiteY6" fmla="*/ 1623755 h 1828800"/>
                <a:gd name="connsiteX7" fmla="*/ 1623755 w 1828800"/>
                <a:gd name="connsiteY7" fmla="*/ 1828800 h 1828800"/>
                <a:gd name="connsiteX8" fmla="*/ 205045 w 1828800"/>
                <a:gd name="connsiteY8" fmla="*/ 1828800 h 1828800"/>
                <a:gd name="connsiteX9" fmla="*/ 0 w 1828800"/>
                <a:gd name="connsiteY9" fmla="*/ 1623755 h 1828800"/>
                <a:gd name="connsiteX10" fmla="*/ 0 w 1828800"/>
                <a:gd name="connsiteY10" fmla="*/ 282634 h 1828800"/>
                <a:gd name="connsiteX11" fmla="*/ 0 w 1828800"/>
                <a:gd name="connsiteY11" fmla="*/ 205045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205045" y="0"/>
                  </a:lnTo>
                  <a:lnTo>
                    <a:pt x="1623755" y="0"/>
                  </a:lnTo>
                  <a:lnTo>
                    <a:pt x="1828800" y="0"/>
                  </a:lnTo>
                  <a:lnTo>
                    <a:pt x="1828800" y="205045"/>
                  </a:lnTo>
                  <a:lnTo>
                    <a:pt x="1828800" y="282634"/>
                  </a:lnTo>
                  <a:lnTo>
                    <a:pt x="1828800" y="1623755"/>
                  </a:lnTo>
                  <a:cubicBezTo>
                    <a:pt x="1828800" y="1736998"/>
                    <a:pt x="1736998" y="1828800"/>
                    <a:pt x="1623755" y="1828800"/>
                  </a:cubicBezTo>
                  <a:lnTo>
                    <a:pt x="205045" y="1828800"/>
                  </a:lnTo>
                  <a:cubicBezTo>
                    <a:pt x="91802" y="1828800"/>
                    <a:pt x="0" y="1736998"/>
                    <a:pt x="0" y="1623755"/>
                  </a:cubicBezTo>
                  <a:lnTo>
                    <a:pt x="0" y="282634"/>
                  </a:lnTo>
                  <a:lnTo>
                    <a:pt x="0" y="2050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DE7B9EB8-4602-45F9-8DE1-D7D1DE7D4501}"/>
                </a:ext>
              </a:extLst>
            </p:cNvPr>
            <p:cNvSpPr/>
            <p:nvPr/>
          </p:nvSpPr>
          <p:spPr>
            <a:xfrm>
              <a:off x="7373389" y="6151418"/>
              <a:ext cx="914400" cy="1828800"/>
            </a:xfrm>
            <a:custGeom>
              <a:avLst/>
              <a:gdLst>
                <a:gd name="connsiteX0" fmla="*/ 0 w 914400"/>
                <a:gd name="connsiteY0" fmla="*/ 0 h 1828800"/>
                <a:gd name="connsiteX1" fmla="*/ 185651 w 914400"/>
                <a:gd name="connsiteY1" fmla="*/ 0 h 1828800"/>
                <a:gd name="connsiteX2" fmla="*/ 199505 w 914400"/>
                <a:gd name="connsiteY2" fmla="*/ 0 h 1828800"/>
                <a:gd name="connsiteX3" fmla="*/ 728749 w 914400"/>
                <a:gd name="connsiteY3" fmla="*/ 0 h 1828800"/>
                <a:gd name="connsiteX4" fmla="*/ 914400 w 914400"/>
                <a:gd name="connsiteY4" fmla="*/ 0 h 1828800"/>
                <a:gd name="connsiteX5" fmla="*/ 914400 w 914400"/>
                <a:gd name="connsiteY5" fmla="*/ 185651 h 1828800"/>
                <a:gd name="connsiteX6" fmla="*/ 914400 w 914400"/>
                <a:gd name="connsiteY6" fmla="*/ 565266 h 1828800"/>
                <a:gd name="connsiteX7" fmla="*/ 914400 w 914400"/>
                <a:gd name="connsiteY7" fmla="*/ 1643149 h 1828800"/>
                <a:gd name="connsiteX8" fmla="*/ 728749 w 914400"/>
                <a:gd name="connsiteY8" fmla="*/ 1828800 h 1828800"/>
                <a:gd name="connsiteX9" fmla="*/ 199505 w 914400"/>
                <a:gd name="connsiteY9" fmla="*/ 1828800 h 1828800"/>
                <a:gd name="connsiteX10" fmla="*/ 185651 w 914400"/>
                <a:gd name="connsiteY10" fmla="*/ 1828800 h 1828800"/>
                <a:gd name="connsiteX11" fmla="*/ 0 w 914400"/>
                <a:gd name="connsiteY11" fmla="*/ 1828800 h 1828800"/>
                <a:gd name="connsiteX12" fmla="*/ 0 w 914400"/>
                <a:gd name="connsiteY12" fmla="*/ 1643149 h 1828800"/>
                <a:gd name="connsiteX13" fmla="*/ 0 w 914400"/>
                <a:gd name="connsiteY13" fmla="*/ 565266 h 1828800"/>
                <a:gd name="connsiteX14" fmla="*/ 0 w 914400"/>
                <a:gd name="connsiteY14" fmla="*/ 18565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0" h="1828800">
                  <a:moveTo>
                    <a:pt x="0" y="0"/>
                  </a:moveTo>
                  <a:lnTo>
                    <a:pt x="185651" y="0"/>
                  </a:lnTo>
                  <a:lnTo>
                    <a:pt x="199505" y="0"/>
                  </a:lnTo>
                  <a:lnTo>
                    <a:pt x="728749" y="0"/>
                  </a:lnTo>
                  <a:lnTo>
                    <a:pt x="914400" y="0"/>
                  </a:lnTo>
                  <a:lnTo>
                    <a:pt x="914400" y="185651"/>
                  </a:lnTo>
                  <a:lnTo>
                    <a:pt x="914400" y="565266"/>
                  </a:lnTo>
                  <a:lnTo>
                    <a:pt x="914400" y="1643149"/>
                  </a:lnTo>
                  <a:cubicBezTo>
                    <a:pt x="914400" y="1745681"/>
                    <a:pt x="831281" y="1828800"/>
                    <a:pt x="728749" y="1828800"/>
                  </a:cubicBezTo>
                  <a:lnTo>
                    <a:pt x="199505" y="1828800"/>
                  </a:lnTo>
                  <a:lnTo>
                    <a:pt x="185651" y="1828800"/>
                  </a:lnTo>
                  <a:lnTo>
                    <a:pt x="0" y="1828800"/>
                  </a:lnTo>
                  <a:lnTo>
                    <a:pt x="0" y="1643149"/>
                  </a:lnTo>
                  <a:lnTo>
                    <a:pt x="0" y="565266"/>
                  </a:lnTo>
                  <a:lnTo>
                    <a:pt x="0" y="18565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" panose="02000506030000020004" pitchFamily="50" charset="0"/>
              </a:endParaRPr>
            </a:p>
          </p:txBody>
        </p:sp>
      </p:grpSp>
      <p:pic>
        <p:nvPicPr>
          <p:cNvPr id="50" name="Bildobjekt 49">
            <a:extLst>
              <a:ext uri="{FF2B5EF4-FFF2-40B4-BE49-F238E27FC236}">
                <a16:creationId xmlns:a16="http://schemas.microsoft.com/office/drawing/2014/main" id="{226FFB20-A256-4E8D-9170-8E6864EAA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57" name="Rectangle 7">
            <a:extLst>
              <a:ext uri="{FF2B5EF4-FFF2-40B4-BE49-F238E27FC236}">
                <a16:creationId xmlns:a16="http://schemas.microsoft.com/office/drawing/2014/main" id="{3CBB20F5-4A1B-41EF-9F0C-729724116D20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5B4E431F-CC49-451E-B511-F4DD00CCC712}"/>
              </a:ext>
            </a:extLst>
          </p:cNvPr>
          <p:cNvSpPr/>
          <p:nvPr/>
        </p:nvSpPr>
        <p:spPr>
          <a:xfrm>
            <a:off x="12701851" y="2784976"/>
            <a:ext cx="31477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Tidigare Royal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Vill ha det värsta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Vill synas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Vill ha allt</a:t>
            </a:r>
          </a:p>
          <a:p>
            <a:endParaRPr lang="sv-SE" sz="2400" b="1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Varför Imperial:</a:t>
            </a:r>
          </a:p>
          <a:p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Allt från KABE Classic, </a:t>
            </a:r>
          </a:p>
          <a:p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Ädelsten och Royal samt: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Innovation design, utvändig dekor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Högblanka överskåpsluckor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Autodrain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, automatisk vattentömning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Induktionshäll och två gasollågor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Inyggnadsugn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Skinnklädsel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KABE Premium Sound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Heki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Deluxe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, stor belyst taklucka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Klimatanläggning 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Micro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KABE Smart D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Remote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Slide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out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-soffa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A89BF6F5-C597-4B45-BE98-CDD042A6F0FB}"/>
              </a:ext>
            </a:extLst>
          </p:cNvPr>
          <p:cNvSpPr/>
          <p:nvPr/>
        </p:nvSpPr>
        <p:spPr>
          <a:xfrm>
            <a:off x="16229066" y="2784975"/>
            <a:ext cx="29664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Kundfördelar: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Högsta komfort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All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inclusive</a:t>
            </a: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 = </a:t>
            </a:r>
            <a:b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Bästa andrahandsvärde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Unik på campingen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Bästa inomhusklimat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Tekniklyx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Svensktillverkad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Högsta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Högsta körsäkerhet</a:t>
            </a:r>
          </a:p>
          <a:p>
            <a:endParaRPr lang="sv-SE" sz="2400" b="1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r>
              <a:rPr lang="sv-SE" sz="2400" b="1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Konkurrenten: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Royal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Polar </a:t>
            </a:r>
            <a:r>
              <a:rPr lang="sv-SE" sz="2400" baseline="30000" dirty="0" err="1">
                <a:solidFill>
                  <a:schemeClr val="bg1"/>
                </a:solidFill>
                <a:latin typeface="Proxima Nova" panose="02000506030000020004" pitchFamily="50" charset="0"/>
              </a:rPr>
              <a:t>Customized</a:t>
            </a:r>
            <a:endParaRPr lang="sv-SE" sz="2400" baseline="30000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baseline="30000" dirty="0">
                <a:solidFill>
                  <a:schemeClr val="bg1"/>
                </a:solidFill>
                <a:latin typeface="Proxima Nova" panose="02000506030000020004" pitchFamily="50" charset="0"/>
              </a:rPr>
              <a:t>Husbil</a:t>
            </a:r>
          </a:p>
          <a:p>
            <a:endParaRPr lang="sv-SE" sz="2400" dirty="0"/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16ADB4E1-53FF-44E0-BDE3-1A1944E44CC5}"/>
              </a:ext>
            </a:extLst>
          </p:cNvPr>
          <p:cNvSpPr/>
          <p:nvPr/>
        </p:nvSpPr>
        <p:spPr>
          <a:xfrm>
            <a:off x="10241951" y="4746021"/>
            <a:ext cx="2100713" cy="21007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All </a:t>
            </a:r>
            <a:r>
              <a:rPr lang="sv-SE" sz="1600" b="1" dirty="0" err="1">
                <a:latin typeface="Proxima Nova" panose="02000506030000020004" pitchFamily="50" charset="0"/>
              </a:rPr>
              <a:t>inclusive</a:t>
            </a:r>
            <a:r>
              <a:rPr lang="sv-SE" sz="1600" b="1" dirty="0">
                <a:latin typeface="Proxima Nova" panose="02000506030000020004" pitchFamily="50" charset="0"/>
              </a:rPr>
              <a:t> 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Vill ha det värsta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Innovation design</a:t>
            </a:r>
          </a:p>
          <a:p>
            <a:pPr algn="ctr"/>
            <a:r>
              <a:rPr lang="sv-SE" sz="1600" b="1" dirty="0">
                <a:latin typeface="Proxima Nova" panose="02000506030000020004" pitchFamily="50" charset="0"/>
              </a:rPr>
              <a:t>Tidigare Royal</a:t>
            </a:r>
          </a:p>
        </p:txBody>
      </p:sp>
    </p:spTree>
    <p:extLst>
      <p:ext uri="{BB962C8B-B14F-4D97-AF65-F5344CB8AC3E}">
        <p14:creationId xmlns:p14="http://schemas.microsoft.com/office/powerpoint/2010/main" val="19437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5" grpId="0"/>
          <p:bldP spid="29" grpId="0"/>
          <p:bldP spid="33" grpId="0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25" grpId="0"/>
          <p:bldP spid="29" grpId="0"/>
          <p:bldP spid="33" grpId="0"/>
          <p:bldP spid="4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B2E9F14A-9B28-4E85-9749-74EEFAA8619C}"/>
              </a:ext>
            </a:extLst>
          </p:cNvPr>
          <p:cNvSpPr txBox="1">
            <a:spLocks/>
          </p:cNvSpPr>
          <p:nvPr/>
        </p:nvSpPr>
        <p:spPr>
          <a:xfrm>
            <a:off x="610950" y="550984"/>
            <a:ext cx="13167360" cy="18288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spc="0" dirty="0">
                <a:solidFill>
                  <a:schemeClr val="bg1"/>
                </a:solidFill>
                <a:latin typeface="Proxima Nova" panose="02000506030000020004" pitchFamily="50" charset="0"/>
              </a:rPr>
              <a:t>KABE FLEXLINE-SYSTEM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CA13DB-A01C-49E1-AD0B-D8A44484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2145229"/>
            <a:ext cx="20638203" cy="63071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6943AFD-5605-46DF-B391-E8134AFAD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21EE3AE-051B-4F5A-B2E1-2DC23FCECD4A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113804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85" y="2237255"/>
            <a:ext cx="8844830" cy="5055762"/>
          </a:xfrm>
          <a:prstGeom prst="rect">
            <a:avLst/>
          </a:prstGeom>
        </p:spPr>
      </p:pic>
      <p:sp>
        <p:nvSpPr>
          <p:cNvPr id="13" name="Rubrik 1"/>
          <p:cNvSpPr txBox="1">
            <a:spLocks/>
          </p:cNvSpPr>
          <p:nvPr/>
        </p:nvSpPr>
        <p:spPr>
          <a:xfrm>
            <a:off x="3075562" y="582750"/>
            <a:ext cx="14298038" cy="18288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80" b="1" spc="0" dirty="0">
                <a:solidFill>
                  <a:schemeClr val="bg1"/>
                </a:solidFill>
                <a:latin typeface="Proxima Nova" panose="02000506030000020004" pitchFamily="50" charset="0"/>
              </a:rPr>
              <a:t>64 x 1,4  =  89,6 x 50  =  4.480 x 8  =  35.840 x 48  =</a:t>
            </a:r>
          </a:p>
        </p:txBody>
      </p:sp>
      <p:sp>
        <p:nvSpPr>
          <p:cNvPr id="14" name="Rubrik 1"/>
          <p:cNvSpPr txBox="1">
            <a:spLocks/>
          </p:cNvSpPr>
          <p:nvPr/>
        </p:nvSpPr>
        <p:spPr>
          <a:xfrm>
            <a:off x="3546283" y="7118721"/>
            <a:ext cx="13167360" cy="18288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10560" b="1" spc="0" dirty="0">
                <a:solidFill>
                  <a:schemeClr val="bg1"/>
                </a:solidFill>
                <a:latin typeface="Proxima Nova" panose="02000506030000020004" pitchFamily="50" charset="0"/>
              </a:rPr>
              <a:t>1.720.320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0DD770A-744F-4724-AA58-CDD2F432F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C85CC2F2-320B-4C7D-A67A-04638926A7C9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95116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17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05D4BC97-00C0-4898-BF29-264289CB2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348596"/>
              </p:ext>
            </p:extLst>
          </p:nvPr>
        </p:nvGraphicFramePr>
        <p:xfrm>
          <a:off x="405034" y="294835"/>
          <a:ext cx="15225682" cy="103831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1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1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18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0085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2020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Ädelsten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Royal / Hacienda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Imperial / Hacienda</a:t>
                      </a: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473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C470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Briljant 470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522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C520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Smaragd 520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R520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165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540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Smaragd 540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R540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20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550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C560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Ametist 560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R560 XL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R560 XL FK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M560 XL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M560 XL FK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560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C560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Ametist 560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R560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54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600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C600 GDL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C600 GLE B14, B15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Safir 600 GLE, 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r>
                        <a:rPr lang="sv-SE" sz="2200" dirty="0">
                          <a:latin typeface="Proxima Nova" panose="02000506030000020004" pitchFamily="50" charset="0"/>
                        </a:rPr>
                        <a:t>Safir 600 TDL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GLE, 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XL/DXL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TDL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XL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M600 XL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M600 XL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0331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630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C630 GXL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R630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R630 GLE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R630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M630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M630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0331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660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C660 GDL/DGDL</a:t>
                      </a:r>
                    </a:p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0" i="1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R740 GLE, GXL, TDL 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R740 TDL FK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R740 DGDL</a:t>
                      </a:r>
                      <a:endParaRPr lang="sv-SE" sz="2200" b="1" i="1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M740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M740 TDL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0331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720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C780DGDL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R780 DGLE, TDL, BGXL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R780 TDL FK </a:t>
                      </a:r>
                      <a:endParaRPr lang="sv-SE" sz="2200" b="1" i="1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M780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M780 TDL FK</a:t>
                      </a:r>
                    </a:p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520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820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i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H880 GLE, TDL, BTDL,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DTDL</a:t>
                      </a:r>
                      <a:endParaRPr lang="sv-SE" sz="2200" b="1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M880 GLE, TDL, BTDL,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DTDL</a:t>
                      </a:r>
                      <a:endParaRPr lang="sv-SE" sz="2200" b="1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940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H1000 TDL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M1000 TDL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85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18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05D4BC97-00C0-4898-BF29-264289CB2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10235"/>
              </p:ext>
            </p:extLst>
          </p:nvPr>
        </p:nvGraphicFramePr>
        <p:xfrm>
          <a:off x="405034" y="294835"/>
          <a:ext cx="15225682" cy="103831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0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1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1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18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0085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2020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Classic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Ädelsten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Royal / Hacienda</a:t>
                      </a: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Imperial / Hacienda</a:t>
                      </a: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473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C470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Briljant 470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522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C520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Smaragd 520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R520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165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540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Smaragd 540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R540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20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550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C560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Ametist 560 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R560 XL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R560 XL FK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M560 XL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M560 XL FK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560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C560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Ametist 560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R560 GLE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54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600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C600 GDL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C600 GLE B14, B15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Safir 600 GLE, 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r>
                        <a:rPr lang="sv-SE" sz="2200" dirty="0">
                          <a:latin typeface="Proxima Nova" panose="02000506030000020004" pitchFamily="50" charset="0"/>
                        </a:rPr>
                        <a:t>Safir 600 TDL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GLE, 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XL/DXL</a:t>
                      </a:r>
                      <a:br>
                        <a:rPr lang="sv-SE" sz="2200" dirty="0">
                          <a:latin typeface="Proxima Nova" panose="02000506030000020004" pitchFamily="50" charset="0"/>
                        </a:rPr>
                      </a:b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TDL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R600 XL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M600 XL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M600 XL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0331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630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C630 GXL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R630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R630 GLE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R630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M630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M630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0331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660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C660 GDL/DGDL</a:t>
                      </a:r>
                    </a:p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200" b="0" i="1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R740 GLE, GXL, TDL 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R740 TDL FK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R740 DGDL</a:t>
                      </a:r>
                      <a:endParaRPr lang="sv-SE" sz="2200" b="1" i="1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M740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M740 TDL FK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0331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720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C780DGDL</a:t>
                      </a:r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R780 DGLE, TDL, BGXL</a:t>
                      </a:r>
                    </a:p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R780 TDL FK </a:t>
                      </a:r>
                      <a:endParaRPr lang="sv-SE" sz="2200" b="1" i="1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M780 TDL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M780 TDL FK</a:t>
                      </a:r>
                    </a:p>
                    <a:p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5208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820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i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H880 GLE, TDL, BTDL,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DTDL, </a:t>
                      </a:r>
                      <a:r>
                        <a:rPr lang="sv-SE" sz="22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roxima Nova" panose="02000506030000020004" pitchFamily="50" charset="0"/>
                        </a:rPr>
                        <a:t>Hacienda 880 FK</a:t>
                      </a:r>
                      <a:endParaRPr lang="sv-SE" sz="2200" b="1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>
                          <a:latin typeface="Proxima Nova" panose="02000506030000020004" pitchFamily="50" charset="0"/>
                        </a:rPr>
                        <a:t>M880 GLE, TDL, BTDL,</a:t>
                      </a:r>
                      <a:r>
                        <a:rPr lang="sv-SE" sz="2200" baseline="0" dirty="0">
                          <a:latin typeface="Proxima Nova" panose="02000506030000020004" pitchFamily="50" charset="0"/>
                        </a:rPr>
                        <a:t> DTDL, </a:t>
                      </a:r>
                      <a:r>
                        <a:rPr lang="sv-SE" sz="22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roxima Nova" panose="02000506030000020004" pitchFamily="50" charset="0"/>
                        </a:rPr>
                        <a:t>Imperial 880 FK</a:t>
                      </a:r>
                      <a:endParaRPr lang="sv-SE" sz="2200" b="1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1754"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940</a:t>
                      </a:r>
                      <a:endParaRPr lang="sv-SE" sz="2200" b="0" dirty="0"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endParaRPr lang="sv-SE" sz="2200" b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H1000 TDL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tc>
                  <a:txBody>
                    <a:bodyPr/>
                    <a:lstStyle/>
                    <a:p>
                      <a:r>
                        <a:rPr lang="sv-SE" sz="2200" dirty="0">
                          <a:latin typeface="Proxima Nova" panose="02000506030000020004" pitchFamily="50" charset="0"/>
                        </a:rPr>
                        <a:t>M1000 TDL</a:t>
                      </a:r>
                      <a:endParaRPr lang="sv-SE" sz="2200" b="0" i="0" dirty="0">
                        <a:solidFill>
                          <a:schemeClr val="tx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marL="146304" marR="146304" marT="73152" marB="73152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88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tshållare för bild 21">
            <a:extLst>
              <a:ext uri="{FF2B5EF4-FFF2-40B4-BE49-F238E27FC236}">
                <a16:creationId xmlns:a16="http://schemas.microsoft.com/office/drawing/2014/main" id="{E0A145AE-B4D2-4D9F-8D25-329B379145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6" b="17001"/>
          <a:stretch/>
        </p:blipFill>
        <p:spPr>
          <a:xfrm>
            <a:off x="2296751" y="2218484"/>
            <a:ext cx="15523298" cy="7444071"/>
          </a:xfr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2430217" y="161510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2296751" y="613725"/>
            <a:ext cx="163798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5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Hacienda 880 FK</a:t>
            </a:r>
            <a:endParaRPr lang="en-US" sz="5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2430217" y="1570280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E2, E5, E8, E9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6852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26127" y="544413"/>
            <a:ext cx="6789420" cy="584200"/>
          </a:xfrm>
        </p:spPr>
        <p:txBody>
          <a:bodyPr/>
          <a:lstStyle/>
          <a:p>
            <a:r>
              <a:rPr lang="sv-SE" sz="2000" dirty="0"/>
              <a:t>KABE 1963</a:t>
            </a:r>
            <a:endParaRPr lang="en-US" sz="2000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3"/>
          <a:stretch/>
        </p:blipFill>
        <p:spPr>
          <a:xfrm>
            <a:off x="1597753" y="2184741"/>
            <a:ext cx="10875874" cy="7706987"/>
          </a:xfr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1553234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Första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Ädelstenen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1963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89182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tshållare för bild 21">
            <a:extLst>
              <a:ext uri="{FF2B5EF4-FFF2-40B4-BE49-F238E27FC236}">
                <a16:creationId xmlns:a16="http://schemas.microsoft.com/office/drawing/2014/main" id="{E0A145AE-B4D2-4D9F-8D25-329B379145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217" y="2218484"/>
            <a:ext cx="7838696" cy="7444071"/>
          </a:xfr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2430217" y="161510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2296751" y="613725"/>
            <a:ext cx="163798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5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Hacienda 880 FK</a:t>
            </a:r>
            <a:endParaRPr lang="en-US" sz="5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2430217" y="1570280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E2, E5, E8, E9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781A8C0-FD69-4C70-8212-896A664DF0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471" y="6081468"/>
            <a:ext cx="7126530" cy="3581087"/>
          </a:xfrm>
          <a:prstGeom prst="rect">
            <a:avLst/>
          </a:prstGeom>
        </p:spPr>
      </p:pic>
      <p:pic>
        <p:nvPicPr>
          <p:cNvPr id="8" name="Bildobjekt 7" descr="En bild som visar kontorsmaterial, fraktbehållare&#10;&#10;Automatiskt genererad beskrivning">
            <a:extLst>
              <a:ext uri="{FF2B5EF4-FFF2-40B4-BE49-F238E27FC236}">
                <a16:creationId xmlns:a16="http://schemas.microsoft.com/office/drawing/2014/main" id="{E72DFB16-5D2B-48DF-96AA-FEF7AC0914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471" y="2218484"/>
            <a:ext cx="7126530" cy="3760084"/>
          </a:xfrm>
          <a:prstGeom prst="rect">
            <a:avLst/>
          </a:prstGeom>
        </p:spPr>
      </p:pic>
      <p:sp>
        <p:nvSpPr>
          <p:cNvPr id="10" name="Platshållare för sidfot 1">
            <a:extLst>
              <a:ext uri="{FF2B5EF4-FFF2-40B4-BE49-F238E27FC236}">
                <a16:creationId xmlns:a16="http://schemas.microsoft.com/office/drawing/2014/main" id="{E2B0E1B3-62F0-420A-8D96-AED27E29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042082" y="10202719"/>
            <a:ext cx="6789420" cy="584200"/>
          </a:xfrm>
        </p:spPr>
        <p:txBody>
          <a:bodyPr/>
          <a:lstStyle/>
          <a:p>
            <a:r>
              <a:rPr lang="sv-SE" sz="2000" dirty="0">
                <a:solidFill>
                  <a:schemeClr val="bg1"/>
                </a:solidFill>
              </a:rPr>
              <a:t>Preliminära skisser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1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2BEB2470-96A2-497A-B4FF-FA74EBC900F0}"/>
              </a:ext>
            </a:extLst>
          </p:cNvPr>
          <p:cNvCxnSpPr>
            <a:cxnSpLocks/>
          </p:cNvCxnSpPr>
          <p:nvPr/>
        </p:nvCxnSpPr>
        <p:spPr>
          <a:xfrm flipH="1" flipV="1">
            <a:off x="8090736" y="-128016"/>
            <a:ext cx="13015899" cy="11354034"/>
          </a:xfrm>
          <a:prstGeom prst="line">
            <a:avLst/>
          </a:prstGeom>
          <a:ln w="190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D2B44B48-4FEC-467F-B09E-1F1161E7E705}"/>
              </a:ext>
            </a:extLst>
          </p:cNvPr>
          <p:cNvCxnSpPr>
            <a:cxnSpLocks/>
          </p:cNvCxnSpPr>
          <p:nvPr/>
        </p:nvCxnSpPr>
        <p:spPr>
          <a:xfrm flipH="1" flipV="1">
            <a:off x="7943467" y="-128016"/>
            <a:ext cx="13015899" cy="1135403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C3DA6015-2073-4063-98A8-63362B096802}"/>
              </a:ext>
            </a:extLst>
          </p:cNvPr>
          <p:cNvCxnSpPr>
            <a:cxnSpLocks/>
          </p:cNvCxnSpPr>
          <p:nvPr/>
        </p:nvCxnSpPr>
        <p:spPr>
          <a:xfrm flipH="1" flipV="1">
            <a:off x="7267749" y="-170688"/>
            <a:ext cx="13705685" cy="1150924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C7488A97-4B9A-4185-8810-C894D6090268}"/>
              </a:ext>
            </a:extLst>
          </p:cNvPr>
          <p:cNvCxnSpPr>
            <a:cxnSpLocks/>
          </p:cNvCxnSpPr>
          <p:nvPr/>
        </p:nvCxnSpPr>
        <p:spPr>
          <a:xfrm flipH="1" flipV="1">
            <a:off x="8199029" y="-170688"/>
            <a:ext cx="12704064" cy="112288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26127" y="544413"/>
            <a:ext cx="6789420" cy="584200"/>
          </a:xfrm>
        </p:spPr>
        <p:txBody>
          <a:bodyPr/>
          <a:lstStyle/>
          <a:p>
            <a:r>
              <a:rPr lang="sv-SE" sz="2000" dirty="0"/>
              <a:t>Modeller: Imperial</a:t>
            </a:r>
            <a:endParaRPr lang="en-US" sz="2000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818" y="2183642"/>
            <a:ext cx="13177108" cy="8789158"/>
          </a:xfr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1553234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Uppdaterad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design.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334089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22</a:t>
            </a:fld>
            <a:endParaRPr lang="en-US"/>
          </a:p>
        </p:txBody>
      </p:sp>
      <p:pic>
        <p:nvPicPr>
          <p:cNvPr id="11" name="Platshållare för bild 10" descr="En bild som visar skåp, inomhus, vägg, himmel&#10;&#10;Automatiskt genererad beskrivning">
            <a:extLst>
              <a:ext uri="{FF2B5EF4-FFF2-40B4-BE49-F238E27FC236}">
                <a16:creationId xmlns:a16="http://schemas.microsoft.com/office/drawing/2014/main" id="{9B86D675-E7DC-48F8-BB18-1DE48C1C9D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1887200" y="0"/>
            <a:ext cx="8229600" cy="505391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17237676" y="2459182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13812499" y="1295017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Ny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takmatta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11598330" y="2625586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Modeller: </a:t>
            </a:r>
            <a:br>
              <a:rPr lang="sv-SE" sz="2000" dirty="0"/>
            </a:br>
            <a:r>
              <a:rPr lang="sv-SE" sz="2000" dirty="0"/>
              <a:t>Classic, Ädelsten, Royal, Hacienda, Imperial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8071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7960" y="1"/>
            <a:ext cx="7319438" cy="10972800"/>
          </a:xfr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042082" y="10202719"/>
            <a:ext cx="6789420" cy="584200"/>
          </a:xfrm>
        </p:spPr>
        <p:txBody>
          <a:bodyPr/>
          <a:lstStyle/>
          <a:p>
            <a:r>
              <a:rPr lang="sv-SE" sz="2000" dirty="0">
                <a:solidFill>
                  <a:schemeClr val="bg1"/>
                </a:solidFill>
              </a:rPr>
              <a:t>Modeller: Ädelsten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C151FB8-756A-43F3-8075-330B7A9F4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5AF23754-8DFB-4F24-B4C3-D7CEB98B939D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34BE891-5C26-4E6E-A61D-6A07D7A2F59F}"/>
              </a:ext>
            </a:extLst>
          </p:cNvPr>
          <p:cNvSpPr/>
          <p:nvPr/>
        </p:nvSpPr>
        <p:spPr>
          <a:xfrm>
            <a:off x="1828800" y="5690509"/>
            <a:ext cx="6205728" cy="36576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2414569" y="6549813"/>
            <a:ext cx="5619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Inredning</a:t>
            </a:r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i Shannon oak.</a:t>
            </a:r>
          </a:p>
        </p:txBody>
      </p:sp>
    </p:spTree>
    <p:extLst>
      <p:ext uri="{BB962C8B-B14F-4D97-AF65-F5344CB8AC3E}">
        <p14:creationId xmlns:p14="http://schemas.microsoft.com/office/powerpoint/2010/main" val="5569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24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65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27" y="1828483"/>
            <a:ext cx="4554107" cy="7315834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AA498B5F-FA65-4D67-B40F-2300E6FC73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30" y="1449144"/>
            <a:ext cx="12657701" cy="8441772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7768003" y="776022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4481099" y="6237720"/>
            <a:ext cx="10058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Kök med infällda 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lådor och luckor</a:t>
            </a:r>
            <a:r>
              <a:rPr lang="en-US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2093932" y="7793662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Ädelsten, Royal, Hacienda, Imperial</a:t>
            </a:r>
            <a:endParaRPr lang="en-US" sz="2000" dirty="0"/>
          </a:p>
        </p:txBody>
      </p:sp>
      <p:pic>
        <p:nvPicPr>
          <p:cNvPr id="14" name="Bildobjekt 13" descr="En bild som visar inomhus, skåp, golv, vägg&#10;&#10;Automatiskt genererad beskrivning">
            <a:extLst>
              <a:ext uri="{FF2B5EF4-FFF2-40B4-BE49-F238E27FC236}">
                <a16:creationId xmlns:a16="http://schemas.microsoft.com/office/drawing/2014/main" id="{A23435DD-A1BE-4831-9CF8-9CFDFF0D8E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4772" y="1677897"/>
            <a:ext cx="4800131" cy="40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37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87D6FAF2-93E1-458D-B0C9-6C94619C0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543" y="-124691"/>
            <a:ext cx="17945093" cy="11970327"/>
          </a:xfr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1490CFB9-A5AE-4237-B386-B07F7A09975B}"/>
              </a:ext>
            </a:extLst>
          </p:cNvPr>
          <p:cNvSpPr/>
          <p:nvPr/>
        </p:nvSpPr>
        <p:spPr>
          <a:xfrm>
            <a:off x="1379620" y="1324237"/>
            <a:ext cx="7577526" cy="472646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F3C5D460-6060-4729-87C6-67D7F6B3AD5C}"/>
              </a:ext>
            </a:extLst>
          </p:cNvPr>
          <p:cNvCxnSpPr>
            <a:cxnSpLocks/>
          </p:cNvCxnSpPr>
          <p:nvPr/>
        </p:nvCxnSpPr>
        <p:spPr>
          <a:xfrm>
            <a:off x="2501380" y="4090733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7">
            <a:extLst>
              <a:ext uri="{FF2B5EF4-FFF2-40B4-BE49-F238E27FC236}">
                <a16:creationId xmlns:a16="http://schemas.microsoft.com/office/drawing/2014/main" id="{B0BC5A7D-C2E8-4CE1-991F-45977257A99D}"/>
              </a:ext>
            </a:extLst>
          </p:cNvPr>
          <p:cNvSpPr/>
          <p:nvPr/>
        </p:nvSpPr>
        <p:spPr>
          <a:xfrm>
            <a:off x="2387167" y="2568227"/>
            <a:ext cx="10058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Kök med infällda 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lådor och luckor</a:t>
            </a:r>
            <a:r>
              <a:rPr lang="en-US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24D9A759-AC08-4CA1-9EB7-689D5262FDBC}"/>
              </a:ext>
            </a:extLst>
          </p:cNvPr>
          <p:cNvSpPr txBox="1">
            <a:spLocks/>
          </p:cNvSpPr>
          <p:nvPr/>
        </p:nvSpPr>
        <p:spPr>
          <a:xfrm>
            <a:off x="-146544" y="4124169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Ädelsten, Royal, Hacienda, Imperial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7521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87D6FAF2-93E1-458D-B0C9-6C94619C0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876" y="0"/>
            <a:ext cx="16450924" cy="10972799"/>
          </a:xfr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F3C5D460-6060-4729-87C6-67D7F6B3AD5C}"/>
              </a:ext>
            </a:extLst>
          </p:cNvPr>
          <p:cNvCxnSpPr>
            <a:cxnSpLocks/>
          </p:cNvCxnSpPr>
          <p:nvPr/>
        </p:nvCxnSpPr>
        <p:spPr>
          <a:xfrm>
            <a:off x="2244401" y="8498193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7">
            <a:extLst>
              <a:ext uri="{FF2B5EF4-FFF2-40B4-BE49-F238E27FC236}">
                <a16:creationId xmlns:a16="http://schemas.microsoft.com/office/drawing/2014/main" id="{B0BC5A7D-C2E8-4CE1-991F-45977257A99D}"/>
              </a:ext>
            </a:extLst>
          </p:cNvPr>
          <p:cNvSpPr/>
          <p:nvPr/>
        </p:nvSpPr>
        <p:spPr>
          <a:xfrm>
            <a:off x="366153" y="7441989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Vitt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kök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24D9A759-AC08-4CA1-9EB7-689D5262FDBC}"/>
              </a:ext>
            </a:extLst>
          </p:cNvPr>
          <p:cNvSpPr txBox="1">
            <a:spLocks/>
          </p:cNvSpPr>
          <p:nvPr/>
        </p:nvSpPr>
        <p:spPr>
          <a:xfrm>
            <a:off x="-3499686" y="8482201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Imperial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8301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tshållare för bild 16" descr="En bild som visar inomhus, skåp, golv, kök&#10;&#10;Automatiskt genererad beskrivning">
            <a:extLst>
              <a:ext uri="{FF2B5EF4-FFF2-40B4-BE49-F238E27FC236}">
                <a16:creationId xmlns:a16="http://schemas.microsoft.com/office/drawing/2014/main" id="{3A34A09F-8798-4275-9A88-18A43554B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6763" y="1828800"/>
            <a:ext cx="5384800" cy="5440363"/>
          </a:xfrm>
        </p:spPr>
      </p:pic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2037346" y="7351774"/>
            <a:ext cx="5384533" cy="3621025"/>
          </a:xfrm>
          <a:solidFill>
            <a:schemeClr val="accent1"/>
          </a:solidFill>
        </p:spPr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B5E83B1C-0CEC-40AA-8583-96E24BFB7C27}"/>
              </a:ext>
            </a:extLst>
          </p:cNvPr>
          <p:cNvCxnSpPr>
            <a:cxnSpLocks/>
          </p:cNvCxnSpPr>
          <p:nvPr/>
        </p:nvCxnSpPr>
        <p:spPr>
          <a:xfrm>
            <a:off x="5912062" y="972407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">
            <a:extLst>
              <a:ext uri="{FF2B5EF4-FFF2-40B4-BE49-F238E27FC236}">
                <a16:creationId xmlns:a16="http://schemas.microsoft.com/office/drawing/2014/main" id="{EF4A8672-E6F7-4115-8753-3EAA4570233A}"/>
              </a:ext>
            </a:extLst>
          </p:cNvPr>
          <p:cNvSpPr/>
          <p:nvPr/>
        </p:nvSpPr>
        <p:spPr>
          <a:xfrm>
            <a:off x="1367189" y="7897718"/>
            <a:ext cx="5694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kromlist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Shannon oak </a:t>
            </a:r>
          </a:p>
        </p:txBody>
      </p:sp>
      <p:sp>
        <p:nvSpPr>
          <p:cNvPr id="30" name="Platshållare för sidfot 1">
            <a:extLst>
              <a:ext uri="{FF2B5EF4-FFF2-40B4-BE49-F238E27FC236}">
                <a16:creationId xmlns:a16="http://schemas.microsoft.com/office/drawing/2014/main" id="{4E75E12D-C333-4FF6-A592-5B6B1442B029}"/>
              </a:ext>
            </a:extLst>
          </p:cNvPr>
          <p:cNvSpPr txBox="1">
            <a:spLocks/>
          </p:cNvSpPr>
          <p:nvPr/>
        </p:nvSpPr>
        <p:spPr>
          <a:xfrm>
            <a:off x="272716" y="9762144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Ädelsten fram/bak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F3A38EF1-5E91-4C12-B412-D7BF23708C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8AAA9C1-FDFA-4F79-8B54-B57CBC379A32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  <a:endParaRPr lang="en-US" sz="4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57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513422" y="544413"/>
            <a:ext cx="914400" cy="584200"/>
          </a:xfrm>
        </p:spPr>
        <p:txBody>
          <a:bodyPr/>
          <a:lstStyle/>
          <a:p>
            <a:fld id="{72C24A95-05C1-4CD5-A1C1-BD3EB71AABA9}" type="slidenum">
              <a:rPr lang="en-US" smtClean="0"/>
              <a:t>28</a:t>
            </a:fld>
            <a:endParaRPr lang="en-US"/>
          </a:p>
        </p:txBody>
      </p:sp>
      <p:pic>
        <p:nvPicPr>
          <p:cNvPr id="17" name="Platshållare för bild 16" descr="En bild som visar inomhus, skåp, golv, kök&#10;&#10;Automatiskt genererad beskrivning">
            <a:extLst>
              <a:ext uri="{FF2B5EF4-FFF2-40B4-BE49-F238E27FC236}">
                <a16:creationId xmlns:a16="http://schemas.microsoft.com/office/drawing/2014/main" id="{3A34A09F-8798-4275-9A88-18A43554B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6763" y="1828800"/>
            <a:ext cx="5384800" cy="5440363"/>
          </a:xfrm>
        </p:spPr>
      </p:pic>
      <p:pic>
        <p:nvPicPr>
          <p:cNvPr id="19" name="Platshållare för bild 18" descr="En bild som visar inomhus, skåp&#10;&#10;Automatiskt genererad beskrivning">
            <a:extLst>
              <a:ext uri="{FF2B5EF4-FFF2-40B4-BE49-F238E27FC236}">
                <a16:creationId xmlns:a16="http://schemas.microsoft.com/office/drawing/2014/main" id="{B91A8774-7A9E-4903-9847-FBC81747DA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3638" y="4524427"/>
            <a:ext cx="5384800" cy="5440362"/>
          </a:xfrm>
        </p:spPr>
      </p:pic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2037346" y="7351774"/>
            <a:ext cx="5384533" cy="3621025"/>
          </a:xfrm>
          <a:solidFill>
            <a:schemeClr val="accent1"/>
          </a:solidFill>
        </p:spPr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7513318" y="0"/>
            <a:ext cx="5384533" cy="4442060"/>
          </a:xfrm>
          <a:solidFill>
            <a:schemeClr val="accent3"/>
          </a:solidFill>
        </p:spPr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0A76683F-B1E9-41C5-8602-04A7602150F0}"/>
              </a:ext>
            </a:extLst>
          </p:cNvPr>
          <p:cNvCxnSpPr>
            <a:cxnSpLocks/>
          </p:cNvCxnSpPr>
          <p:nvPr/>
        </p:nvCxnSpPr>
        <p:spPr>
          <a:xfrm>
            <a:off x="8018912" y="335038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7">
            <a:extLst>
              <a:ext uri="{FF2B5EF4-FFF2-40B4-BE49-F238E27FC236}">
                <a16:creationId xmlns:a16="http://schemas.microsoft.com/office/drawing/2014/main" id="{309799D8-6CE6-4A77-8F51-77D12CFBE9CF}"/>
              </a:ext>
            </a:extLst>
          </p:cNvPr>
          <p:cNvSpPr/>
          <p:nvPr/>
        </p:nvSpPr>
        <p:spPr>
          <a:xfrm>
            <a:off x="7917702" y="2085711"/>
            <a:ext cx="5694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vita </a:t>
            </a: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högblanka</a:t>
            </a:r>
            <a:endParaRPr lang="en-US" sz="36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6" name="Platshållare för sidfot 1">
            <a:extLst>
              <a:ext uri="{FF2B5EF4-FFF2-40B4-BE49-F238E27FC236}">
                <a16:creationId xmlns:a16="http://schemas.microsoft.com/office/drawing/2014/main" id="{60943D16-87C7-45C6-A67F-A72CB5210F61}"/>
              </a:ext>
            </a:extLst>
          </p:cNvPr>
          <p:cNvSpPr txBox="1">
            <a:spLocks/>
          </p:cNvSpPr>
          <p:nvPr/>
        </p:nvSpPr>
        <p:spPr>
          <a:xfrm>
            <a:off x="7917701" y="3404491"/>
            <a:ext cx="5694948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 fram</a:t>
            </a:r>
            <a:endParaRPr lang="en-US" sz="2000" dirty="0"/>
          </a:p>
        </p:txBody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B5E83B1C-0CEC-40AA-8583-96E24BFB7C27}"/>
              </a:ext>
            </a:extLst>
          </p:cNvPr>
          <p:cNvCxnSpPr>
            <a:cxnSpLocks/>
          </p:cNvCxnSpPr>
          <p:nvPr/>
        </p:nvCxnSpPr>
        <p:spPr>
          <a:xfrm>
            <a:off x="5912062" y="972407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">
            <a:extLst>
              <a:ext uri="{FF2B5EF4-FFF2-40B4-BE49-F238E27FC236}">
                <a16:creationId xmlns:a16="http://schemas.microsoft.com/office/drawing/2014/main" id="{EF4A8672-E6F7-4115-8753-3EAA4570233A}"/>
              </a:ext>
            </a:extLst>
          </p:cNvPr>
          <p:cNvSpPr/>
          <p:nvPr/>
        </p:nvSpPr>
        <p:spPr>
          <a:xfrm>
            <a:off x="1367189" y="7897718"/>
            <a:ext cx="5694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kromlist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Shannon oak </a:t>
            </a:r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F3A38EF1-5E91-4C12-B412-D7BF23708C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8AAA9C1-FDFA-4F79-8B54-B57CBC379A32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  <a:endParaRPr lang="en-US" sz="4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16DC9D8-A0BD-4A63-A9D1-7B6869ACAA2F}"/>
              </a:ext>
            </a:extLst>
          </p:cNvPr>
          <p:cNvSpPr/>
          <p:nvPr/>
        </p:nvSpPr>
        <p:spPr>
          <a:xfrm>
            <a:off x="3554472" y="10184356"/>
            <a:ext cx="3376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2000" dirty="0">
                <a:solidFill>
                  <a:schemeClr val="bg1"/>
                </a:solidFill>
                <a:latin typeface="Roboto Condensed Light" panose="02000000000000000000"/>
              </a:rPr>
              <a:t>Royal bak</a:t>
            </a:r>
          </a:p>
          <a:p>
            <a:pPr algn="r"/>
            <a:r>
              <a:rPr lang="sv-SE" sz="2000" dirty="0">
                <a:solidFill>
                  <a:schemeClr val="bg1"/>
                </a:solidFill>
                <a:latin typeface="Roboto Condensed Light" panose="02000000000000000000"/>
              </a:rPr>
              <a:t>Tillval Royal fram</a:t>
            </a:r>
          </a:p>
        </p:txBody>
      </p:sp>
    </p:spTree>
    <p:extLst>
      <p:ext uri="{BB962C8B-B14F-4D97-AF65-F5344CB8AC3E}">
        <p14:creationId xmlns:p14="http://schemas.microsoft.com/office/powerpoint/2010/main" val="2336912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39">
            <a:extLst>
              <a:ext uri="{FF2B5EF4-FFF2-40B4-BE49-F238E27FC236}">
                <a16:creationId xmlns:a16="http://schemas.microsoft.com/office/drawing/2014/main" id="{B41184D6-4988-43FA-8D1F-AF8DD079213E}"/>
              </a:ext>
            </a:extLst>
          </p:cNvPr>
          <p:cNvSpPr/>
          <p:nvPr/>
        </p:nvSpPr>
        <p:spPr>
          <a:xfrm>
            <a:off x="12989606" y="7351774"/>
            <a:ext cx="5384533" cy="3621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id="{52128AF7-B828-4C17-B507-3B01435C5040}"/>
              </a:ext>
            </a:extLst>
          </p:cNvPr>
          <p:cNvCxnSpPr>
            <a:cxnSpLocks/>
          </p:cNvCxnSpPr>
          <p:nvPr/>
        </p:nvCxnSpPr>
        <p:spPr>
          <a:xfrm>
            <a:off x="16864905" y="1008846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7">
            <a:extLst>
              <a:ext uri="{FF2B5EF4-FFF2-40B4-BE49-F238E27FC236}">
                <a16:creationId xmlns:a16="http://schemas.microsoft.com/office/drawing/2014/main" id="{8D72F541-304E-4A9F-84CD-606759A6116E}"/>
              </a:ext>
            </a:extLst>
          </p:cNvPr>
          <p:cNvSpPr/>
          <p:nvPr/>
        </p:nvSpPr>
        <p:spPr>
          <a:xfrm>
            <a:off x="12320032" y="8292830"/>
            <a:ext cx="5694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kromlist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högblank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Shannon oak </a:t>
            </a:r>
          </a:p>
        </p:txBody>
      </p:sp>
      <p:sp>
        <p:nvSpPr>
          <p:cNvPr id="38" name="Platshållare för sidfot 1">
            <a:extLst>
              <a:ext uri="{FF2B5EF4-FFF2-40B4-BE49-F238E27FC236}">
                <a16:creationId xmlns:a16="http://schemas.microsoft.com/office/drawing/2014/main" id="{D3EAEE52-9385-4969-A7F2-ACFCDDEC1938}"/>
              </a:ext>
            </a:extLst>
          </p:cNvPr>
          <p:cNvSpPr txBox="1">
            <a:spLocks/>
          </p:cNvSpPr>
          <p:nvPr/>
        </p:nvSpPr>
        <p:spPr>
          <a:xfrm>
            <a:off x="11225559" y="10142571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Imperial fram/bak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F3A38EF1-5E91-4C12-B412-D7BF23708C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8AAA9C1-FDFA-4F79-8B54-B57CBC379A32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  <a:endParaRPr lang="en-US" sz="4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33" name="Platshållare för bild 16">
            <a:extLst>
              <a:ext uri="{FF2B5EF4-FFF2-40B4-BE49-F238E27FC236}">
                <a16:creationId xmlns:a16="http://schemas.microsoft.com/office/drawing/2014/main" id="{2D19BB84-BAF5-4D30-9FB1-1069F67D34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9606" y="2753144"/>
            <a:ext cx="5384800" cy="45986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2528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664738" y="7177407"/>
            <a:ext cx="6789420" cy="584200"/>
          </a:xfrm>
        </p:spPr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55954" y="7177407"/>
            <a:ext cx="914400" cy="584200"/>
          </a:xfrm>
        </p:spPr>
        <p:txBody>
          <a:bodyPr/>
          <a:lstStyle/>
          <a:p>
            <a:fld id="{72C24A95-05C1-4CD5-A1C1-BD3EB71AABA9}" type="slidenum">
              <a:rPr lang="en-US" smtClean="0"/>
              <a:t>3</a:t>
            </a:fld>
            <a:endParaRPr lang="en-US"/>
          </a:p>
        </p:txBody>
      </p:sp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9B86D675-E7DC-48F8-BB18-1DE48C1C9D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471" y="-375661"/>
            <a:ext cx="20223271" cy="13488923"/>
          </a:xfrm>
        </p:spPr>
      </p:pic>
      <p:sp>
        <p:nvSpPr>
          <p:cNvPr id="3" name="Rectangle 2"/>
          <p:cNvSpPr/>
          <p:nvPr/>
        </p:nvSpPr>
        <p:spPr>
          <a:xfrm>
            <a:off x="-375868" y="6632994"/>
            <a:ext cx="10176518" cy="505391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610484" y="7928011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Ädelstensserien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idag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0D19C0F7-3B1F-4804-843A-0F782F56BF08}"/>
              </a:ext>
            </a:extLst>
          </p:cNvPr>
          <p:cNvSpPr txBox="1">
            <a:spLocks/>
          </p:cNvSpPr>
          <p:nvPr/>
        </p:nvSpPr>
        <p:spPr>
          <a:xfrm>
            <a:off x="623734" y="8935241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Briljant 470, Smaragd 520/540, Ametist 560, Safir 600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1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39">
            <a:extLst>
              <a:ext uri="{FF2B5EF4-FFF2-40B4-BE49-F238E27FC236}">
                <a16:creationId xmlns:a16="http://schemas.microsoft.com/office/drawing/2014/main" id="{B41184D6-4988-43FA-8D1F-AF8DD079213E}"/>
              </a:ext>
            </a:extLst>
          </p:cNvPr>
          <p:cNvSpPr/>
          <p:nvPr/>
        </p:nvSpPr>
        <p:spPr>
          <a:xfrm>
            <a:off x="12989606" y="7351774"/>
            <a:ext cx="5384533" cy="3621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513422" y="544413"/>
            <a:ext cx="914400" cy="584200"/>
          </a:xfrm>
        </p:spPr>
        <p:txBody>
          <a:bodyPr/>
          <a:lstStyle/>
          <a:p>
            <a:fld id="{72C24A95-05C1-4CD5-A1C1-BD3EB71AABA9}" type="slidenum">
              <a:rPr lang="en-US" smtClean="0"/>
              <a:t>30</a:t>
            </a:fld>
            <a:endParaRPr lang="en-US"/>
          </a:p>
        </p:txBody>
      </p:sp>
      <p:pic>
        <p:nvPicPr>
          <p:cNvPr id="19" name="Platshållare för bild 18" descr="En bild som visar inomhus, skåp&#10;&#10;Automatiskt genererad beskrivning">
            <a:extLst>
              <a:ext uri="{FF2B5EF4-FFF2-40B4-BE49-F238E27FC236}">
                <a16:creationId xmlns:a16="http://schemas.microsoft.com/office/drawing/2014/main" id="{B91A8774-7A9E-4903-9847-FBC81747DA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3638" y="4524427"/>
            <a:ext cx="5384800" cy="5440362"/>
          </a:xfrm>
        </p:spPr>
      </p:pic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7513318" y="0"/>
            <a:ext cx="5384533" cy="4442060"/>
          </a:xfrm>
          <a:solidFill>
            <a:schemeClr val="accent3"/>
          </a:solidFill>
        </p:spPr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0A76683F-B1E9-41C5-8602-04A7602150F0}"/>
              </a:ext>
            </a:extLst>
          </p:cNvPr>
          <p:cNvCxnSpPr>
            <a:cxnSpLocks/>
          </p:cNvCxnSpPr>
          <p:nvPr/>
        </p:nvCxnSpPr>
        <p:spPr>
          <a:xfrm>
            <a:off x="8018912" y="335038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7">
            <a:extLst>
              <a:ext uri="{FF2B5EF4-FFF2-40B4-BE49-F238E27FC236}">
                <a16:creationId xmlns:a16="http://schemas.microsoft.com/office/drawing/2014/main" id="{309799D8-6CE6-4A77-8F51-77D12CFBE9CF}"/>
              </a:ext>
            </a:extLst>
          </p:cNvPr>
          <p:cNvSpPr/>
          <p:nvPr/>
        </p:nvSpPr>
        <p:spPr>
          <a:xfrm>
            <a:off x="7917702" y="2085711"/>
            <a:ext cx="5694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vita </a:t>
            </a: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högblanka</a:t>
            </a:r>
            <a:endParaRPr lang="en-US" sz="36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id="{52128AF7-B828-4C17-B507-3B01435C5040}"/>
              </a:ext>
            </a:extLst>
          </p:cNvPr>
          <p:cNvCxnSpPr>
            <a:cxnSpLocks/>
          </p:cNvCxnSpPr>
          <p:nvPr/>
        </p:nvCxnSpPr>
        <p:spPr>
          <a:xfrm>
            <a:off x="16864905" y="1008846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7">
            <a:extLst>
              <a:ext uri="{FF2B5EF4-FFF2-40B4-BE49-F238E27FC236}">
                <a16:creationId xmlns:a16="http://schemas.microsoft.com/office/drawing/2014/main" id="{8D72F541-304E-4A9F-84CD-606759A6116E}"/>
              </a:ext>
            </a:extLst>
          </p:cNvPr>
          <p:cNvSpPr/>
          <p:nvPr/>
        </p:nvSpPr>
        <p:spPr>
          <a:xfrm>
            <a:off x="12320032" y="8292830"/>
            <a:ext cx="5694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kromlist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högblank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Shannon oak </a:t>
            </a:r>
          </a:p>
        </p:txBody>
      </p:sp>
      <p:sp>
        <p:nvSpPr>
          <p:cNvPr id="38" name="Platshållare för sidfot 1">
            <a:extLst>
              <a:ext uri="{FF2B5EF4-FFF2-40B4-BE49-F238E27FC236}">
                <a16:creationId xmlns:a16="http://schemas.microsoft.com/office/drawing/2014/main" id="{D3EAEE52-9385-4969-A7F2-ACFCDDEC1938}"/>
              </a:ext>
            </a:extLst>
          </p:cNvPr>
          <p:cNvSpPr txBox="1">
            <a:spLocks/>
          </p:cNvSpPr>
          <p:nvPr/>
        </p:nvSpPr>
        <p:spPr>
          <a:xfrm>
            <a:off x="11225559" y="10142571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Imperial fram/bak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F3A38EF1-5E91-4C12-B412-D7BF23708C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8AAA9C1-FDFA-4F79-8B54-B57CBC379A32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  <a:endParaRPr lang="en-US" sz="4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3C15EE-C2F7-4F0E-AAE3-1A2DE7442CC2}"/>
              </a:ext>
            </a:extLst>
          </p:cNvPr>
          <p:cNvSpPr/>
          <p:nvPr/>
        </p:nvSpPr>
        <p:spPr>
          <a:xfrm>
            <a:off x="7917701" y="3877118"/>
            <a:ext cx="2398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Condensed Light" panose="02000000000000000000"/>
              </a:rPr>
              <a:t>Tillval Imperial fram</a:t>
            </a:r>
          </a:p>
        </p:txBody>
      </p:sp>
      <p:pic>
        <p:nvPicPr>
          <p:cNvPr id="15" name="Platshållare för bild 16">
            <a:extLst>
              <a:ext uri="{FF2B5EF4-FFF2-40B4-BE49-F238E27FC236}">
                <a16:creationId xmlns:a16="http://schemas.microsoft.com/office/drawing/2014/main" id="{AA2198C0-6862-42B5-BB11-17FAE4ADE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9606" y="2753144"/>
            <a:ext cx="5384800" cy="45986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47420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39">
            <a:extLst>
              <a:ext uri="{FF2B5EF4-FFF2-40B4-BE49-F238E27FC236}">
                <a16:creationId xmlns:a16="http://schemas.microsoft.com/office/drawing/2014/main" id="{B41184D6-4988-43FA-8D1F-AF8DD079213E}"/>
              </a:ext>
            </a:extLst>
          </p:cNvPr>
          <p:cNvSpPr/>
          <p:nvPr/>
        </p:nvSpPr>
        <p:spPr>
          <a:xfrm>
            <a:off x="12989606" y="7351774"/>
            <a:ext cx="5384533" cy="3621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513422" y="544413"/>
            <a:ext cx="914400" cy="584200"/>
          </a:xfrm>
        </p:spPr>
        <p:txBody>
          <a:bodyPr/>
          <a:lstStyle/>
          <a:p>
            <a:fld id="{72C24A95-05C1-4CD5-A1C1-BD3EB71AABA9}" type="slidenum">
              <a:rPr lang="en-US" smtClean="0"/>
              <a:t>31</a:t>
            </a:fld>
            <a:endParaRPr lang="en-US"/>
          </a:p>
        </p:txBody>
      </p:sp>
      <p:pic>
        <p:nvPicPr>
          <p:cNvPr id="17" name="Platshållare för bild 16" descr="En bild som visar inomhus, skåp, golv, kök&#10;&#10;Automatiskt genererad beskrivning">
            <a:extLst>
              <a:ext uri="{FF2B5EF4-FFF2-40B4-BE49-F238E27FC236}">
                <a16:creationId xmlns:a16="http://schemas.microsoft.com/office/drawing/2014/main" id="{3A34A09F-8798-4275-9A88-18A43554B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6763" y="1828800"/>
            <a:ext cx="5384800" cy="5440363"/>
          </a:xfrm>
        </p:spPr>
      </p:pic>
      <p:pic>
        <p:nvPicPr>
          <p:cNvPr id="19" name="Platshållare för bild 18" descr="En bild som visar inomhus, skåp&#10;&#10;Automatiskt genererad beskrivning">
            <a:extLst>
              <a:ext uri="{FF2B5EF4-FFF2-40B4-BE49-F238E27FC236}">
                <a16:creationId xmlns:a16="http://schemas.microsoft.com/office/drawing/2014/main" id="{B91A8774-7A9E-4903-9847-FBC81747DA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3638" y="4524427"/>
            <a:ext cx="5384800" cy="5440362"/>
          </a:xfrm>
        </p:spPr>
      </p:pic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2037346" y="7351774"/>
            <a:ext cx="5384533" cy="3621025"/>
          </a:xfrm>
          <a:solidFill>
            <a:schemeClr val="accent1"/>
          </a:solidFill>
        </p:spPr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7513318" y="0"/>
            <a:ext cx="5384533" cy="4442060"/>
          </a:xfrm>
          <a:solidFill>
            <a:schemeClr val="accent3"/>
          </a:solidFill>
        </p:spPr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0A76683F-B1E9-41C5-8602-04A7602150F0}"/>
              </a:ext>
            </a:extLst>
          </p:cNvPr>
          <p:cNvCxnSpPr>
            <a:cxnSpLocks/>
          </p:cNvCxnSpPr>
          <p:nvPr/>
        </p:nvCxnSpPr>
        <p:spPr>
          <a:xfrm>
            <a:off x="8018912" y="335038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7">
            <a:extLst>
              <a:ext uri="{FF2B5EF4-FFF2-40B4-BE49-F238E27FC236}">
                <a16:creationId xmlns:a16="http://schemas.microsoft.com/office/drawing/2014/main" id="{309799D8-6CE6-4A77-8F51-77D12CFBE9CF}"/>
              </a:ext>
            </a:extLst>
          </p:cNvPr>
          <p:cNvSpPr/>
          <p:nvPr/>
        </p:nvSpPr>
        <p:spPr>
          <a:xfrm>
            <a:off x="7917702" y="2085711"/>
            <a:ext cx="5694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vita </a:t>
            </a: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högblanka</a:t>
            </a:r>
            <a:endParaRPr lang="en-US" sz="36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6" name="Platshållare för sidfot 1">
            <a:extLst>
              <a:ext uri="{FF2B5EF4-FFF2-40B4-BE49-F238E27FC236}">
                <a16:creationId xmlns:a16="http://schemas.microsoft.com/office/drawing/2014/main" id="{60943D16-87C7-45C6-A67F-A72CB5210F61}"/>
              </a:ext>
            </a:extLst>
          </p:cNvPr>
          <p:cNvSpPr txBox="1">
            <a:spLocks/>
          </p:cNvSpPr>
          <p:nvPr/>
        </p:nvSpPr>
        <p:spPr>
          <a:xfrm>
            <a:off x="7917701" y="3404491"/>
            <a:ext cx="5694948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 fram</a:t>
            </a:r>
            <a:endParaRPr lang="en-US" sz="2000" dirty="0"/>
          </a:p>
        </p:txBody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B5E83B1C-0CEC-40AA-8583-96E24BFB7C27}"/>
              </a:ext>
            </a:extLst>
          </p:cNvPr>
          <p:cNvCxnSpPr>
            <a:cxnSpLocks/>
          </p:cNvCxnSpPr>
          <p:nvPr/>
        </p:nvCxnSpPr>
        <p:spPr>
          <a:xfrm>
            <a:off x="5912062" y="972407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">
            <a:extLst>
              <a:ext uri="{FF2B5EF4-FFF2-40B4-BE49-F238E27FC236}">
                <a16:creationId xmlns:a16="http://schemas.microsoft.com/office/drawing/2014/main" id="{EF4A8672-E6F7-4115-8753-3EAA4570233A}"/>
              </a:ext>
            </a:extLst>
          </p:cNvPr>
          <p:cNvSpPr/>
          <p:nvPr/>
        </p:nvSpPr>
        <p:spPr>
          <a:xfrm>
            <a:off x="1367189" y="7897718"/>
            <a:ext cx="5694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kromlist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Shannon oak </a:t>
            </a:r>
          </a:p>
        </p:txBody>
      </p:sp>
      <p:sp>
        <p:nvSpPr>
          <p:cNvPr id="30" name="Platshållare för sidfot 1">
            <a:extLst>
              <a:ext uri="{FF2B5EF4-FFF2-40B4-BE49-F238E27FC236}">
                <a16:creationId xmlns:a16="http://schemas.microsoft.com/office/drawing/2014/main" id="{4E75E12D-C333-4FF6-A592-5B6B1442B029}"/>
              </a:ext>
            </a:extLst>
          </p:cNvPr>
          <p:cNvSpPr txBox="1">
            <a:spLocks/>
          </p:cNvSpPr>
          <p:nvPr/>
        </p:nvSpPr>
        <p:spPr>
          <a:xfrm>
            <a:off x="272716" y="9762144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Ädelsten fram/bak</a:t>
            </a:r>
            <a:endParaRPr lang="en-US" sz="2000" dirty="0"/>
          </a:p>
        </p:txBody>
      </p:sp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id="{52128AF7-B828-4C17-B507-3B01435C5040}"/>
              </a:ext>
            </a:extLst>
          </p:cNvPr>
          <p:cNvCxnSpPr>
            <a:cxnSpLocks/>
          </p:cNvCxnSpPr>
          <p:nvPr/>
        </p:nvCxnSpPr>
        <p:spPr>
          <a:xfrm>
            <a:off x="16864905" y="1008846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7">
            <a:extLst>
              <a:ext uri="{FF2B5EF4-FFF2-40B4-BE49-F238E27FC236}">
                <a16:creationId xmlns:a16="http://schemas.microsoft.com/office/drawing/2014/main" id="{8D72F541-304E-4A9F-84CD-606759A6116E}"/>
              </a:ext>
            </a:extLst>
          </p:cNvPr>
          <p:cNvSpPr/>
          <p:nvPr/>
        </p:nvSpPr>
        <p:spPr>
          <a:xfrm>
            <a:off x="12320032" y="8292830"/>
            <a:ext cx="5694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Överskåpsluckor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kromlist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högblank</a:t>
            </a: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Shannon oak </a:t>
            </a:r>
          </a:p>
        </p:txBody>
      </p:sp>
      <p:sp>
        <p:nvSpPr>
          <p:cNvPr id="38" name="Platshållare för sidfot 1">
            <a:extLst>
              <a:ext uri="{FF2B5EF4-FFF2-40B4-BE49-F238E27FC236}">
                <a16:creationId xmlns:a16="http://schemas.microsoft.com/office/drawing/2014/main" id="{D3EAEE52-9385-4969-A7F2-ACFCDDEC1938}"/>
              </a:ext>
            </a:extLst>
          </p:cNvPr>
          <p:cNvSpPr txBox="1">
            <a:spLocks/>
          </p:cNvSpPr>
          <p:nvPr/>
        </p:nvSpPr>
        <p:spPr>
          <a:xfrm>
            <a:off x="11225559" y="10142571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Imperial fram/bak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F3A38EF1-5E91-4C12-B412-D7BF23708C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625387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8AAA9C1-FDFA-4F79-8B54-B57CBC379A32}"/>
              </a:ext>
            </a:extLst>
          </p:cNvPr>
          <p:cNvSpPr/>
          <p:nvPr/>
        </p:nvSpPr>
        <p:spPr>
          <a:xfrm>
            <a:off x="18198443" y="364953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  <a:endParaRPr lang="en-US" sz="40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3C15EE-C2F7-4F0E-AAE3-1A2DE7442CC2}"/>
              </a:ext>
            </a:extLst>
          </p:cNvPr>
          <p:cNvSpPr/>
          <p:nvPr/>
        </p:nvSpPr>
        <p:spPr>
          <a:xfrm>
            <a:off x="7917701" y="3877118"/>
            <a:ext cx="2398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Condensed Light" panose="02000000000000000000"/>
              </a:rPr>
              <a:t>Tillval Imperial fram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AE22111-8243-4039-B95A-D6B24469AE0B}"/>
              </a:ext>
            </a:extLst>
          </p:cNvPr>
          <p:cNvSpPr/>
          <p:nvPr/>
        </p:nvSpPr>
        <p:spPr>
          <a:xfrm>
            <a:off x="3685097" y="10184356"/>
            <a:ext cx="3376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2000" dirty="0">
                <a:solidFill>
                  <a:schemeClr val="bg1"/>
                </a:solidFill>
                <a:latin typeface="Roboto Condensed Light" panose="02000000000000000000"/>
              </a:rPr>
              <a:t>Royal bak</a:t>
            </a:r>
          </a:p>
          <a:p>
            <a:pPr algn="r"/>
            <a:r>
              <a:rPr lang="sv-SE" sz="2000" dirty="0">
                <a:solidFill>
                  <a:schemeClr val="bg1"/>
                </a:solidFill>
                <a:latin typeface="Roboto Condensed Light" panose="02000000000000000000"/>
              </a:rPr>
              <a:t>Tillval Royal fram</a:t>
            </a:r>
          </a:p>
        </p:txBody>
      </p:sp>
      <p:pic>
        <p:nvPicPr>
          <p:cNvPr id="22" name="Platshållare för bild 16">
            <a:extLst>
              <a:ext uri="{FF2B5EF4-FFF2-40B4-BE49-F238E27FC236}">
                <a16:creationId xmlns:a16="http://schemas.microsoft.com/office/drawing/2014/main" id="{EA3C3914-EB0C-4FD3-86C4-B3F150AA0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9606" y="2753144"/>
            <a:ext cx="5384800" cy="45986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64278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32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65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27" y="1828483"/>
            <a:ext cx="4554107" cy="7315834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7476725" y="776022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3241150" y="6237720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Laminat ”marmor” 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 arbetsbänk</a:t>
            </a:r>
            <a:r>
              <a:rPr lang="en-US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1802654" y="7793662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Ädelsten, Royal, Hacienda, Imperial</a:t>
            </a:r>
            <a:endParaRPr lang="en-US" sz="2000" dirty="0"/>
          </a:p>
        </p:txBody>
      </p:sp>
      <p:pic>
        <p:nvPicPr>
          <p:cNvPr id="4" name="Bildobjekt 3" descr="En bild som visar inomhus, skåp&#10;&#10;Automatiskt genererad beskrivning">
            <a:extLst>
              <a:ext uri="{FF2B5EF4-FFF2-40B4-BE49-F238E27FC236}">
                <a16:creationId xmlns:a16="http://schemas.microsoft.com/office/drawing/2014/main" id="{D3813646-422B-42CB-8211-CD32EC5DBC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63" y="1481244"/>
            <a:ext cx="11826387" cy="788734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34540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33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1386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779" y="1828483"/>
            <a:ext cx="4554107" cy="7315834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5088086" y="426304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852511" y="2740541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Lock till diskho standard.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-585985" y="4296483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Classic</a:t>
            </a:r>
            <a:endParaRPr lang="en-US" sz="2000" dirty="0"/>
          </a:p>
        </p:txBody>
      </p:sp>
      <p:pic>
        <p:nvPicPr>
          <p:cNvPr id="8" name="Bildobjekt 7" descr="En bild som visar inomhus, skåp, utrustning, vägg&#10;&#10;Automatiskt genererad beskrivning">
            <a:extLst>
              <a:ext uri="{FF2B5EF4-FFF2-40B4-BE49-F238E27FC236}">
                <a16:creationId xmlns:a16="http://schemas.microsoft.com/office/drawing/2014/main" id="{30E9A763-2766-4A89-B7D2-E5DF9D462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699" y="1481244"/>
            <a:ext cx="11826375" cy="7887338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D17C2D7-1D10-4AC9-ABAB-4C47FA3FDC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64FAEFBC-5958-40A7-B806-9A46C5ED619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83649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tshållare för bild 21" descr="En bild som visar inomhus, vägg, skåp, badrum&#10;&#10;Automatiskt genererad beskrivning">
            <a:extLst>
              <a:ext uri="{FF2B5EF4-FFF2-40B4-BE49-F238E27FC236}">
                <a16:creationId xmlns:a16="http://schemas.microsoft.com/office/drawing/2014/main" id="{E0A145AE-B4D2-4D9F-8D25-329B379145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1887200" y="0"/>
            <a:ext cx="8229600" cy="505391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17526546" y="3069549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CF0F7978-232D-4904-B703-5530FCD307C5}"/>
              </a:ext>
            </a:extLst>
          </p:cNvPr>
          <p:cNvSpPr/>
          <p:nvPr/>
        </p:nvSpPr>
        <p:spPr>
          <a:xfrm>
            <a:off x="12657221" y="466941"/>
            <a:ext cx="6019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5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Fondvägg kök ersätts med Shannon </a:t>
            </a:r>
            <a:r>
              <a:rPr lang="sv-SE" sz="5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Oak</a:t>
            </a:r>
            <a:r>
              <a:rPr lang="sv-SE" sz="5200" b="1" dirty="0">
                <a:solidFill>
                  <a:schemeClr val="bg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5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11887200" y="3091575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Ädelsten, Royal, Hacienda, Imperial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895716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70F63DF1-378E-4E73-99E7-6F3E926756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36" y="1974118"/>
            <a:ext cx="14984584" cy="9996206"/>
          </a:xfrm>
        </p:spPr>
      </p:pic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A8AC83A9-3C4E-42D2-B91E-4007D2CBA889}"/>
              </a:ext>
            </a:extLst>
          </p:cNvPr>
          <p:cNvSpPr txBox="1">
            <a:spLocks/>
          </p:cNvSpPr>
          <p:nvPr/>
        </p:nvSpPr>
        <p:spPr>
          <a:xfrm>
            <a:off x="1094472" y="9601121"/>
            <a:ext cx="2498960" cy="967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Modeller: </a:t>
            </a:r>
            <a:br>
              <a:rPr lang="sv-SE" sz="2000" dirty="0"/>
            </a:br>
            <a:r>
              <a:rPr lang="sv-SE" sz="2000" dirty="0"/>
              <a:t>Ädelsten, Royal, Hacienda, Imperial</a:t>
            </a:r>
            <a:endParaRPr lang="en-US" sz="2000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AC47E9C3-9342-4414-98DD-1EC602FE4954}"/>
              </a:ext>
            </a:extLst>
          </p:cNvPr>
          <p:cNvSpPr/>
          <p:nvPr/>
        </p:nvSpPr>
        <p:spPr>
          <a:xfrm>
            <a:off x="1041031" y="817206"/>
            <a:ext cx="10058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Klädd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</a:p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sänggavel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47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70F63DF1-378E-4E73-99E7-6F3E926756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636" y="1850077"/>
            <a:ext cx="9863539" cy="6579000"/>
          </a:xfrm>
        </p:spPr>
      </p:pic>
      <p:sp>
        <p:nvSpPr>
          <p:cNvPr id="3" name="Rectangle 2"/>
          <p:cNvSpPr/>
          <p:nvPr/>
        </p:nvSpPr>
        <p:spPr>
          <a:xfrm>
            <a:off x="1553234" y="2873682"/>
            <a:ext cx="8229600" cy="4249013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F16BF315-DC09-4054-A87E-CD05BEF562BA}"/>
              </a:ext>
            </a:extLst>
          </p:cNvPr>
          <p:cNvSpPr/>
          <p:nvPr/>
        </p:nvSpPr>
        <p:spPr>
          <a:xfrm>
            <a:off x="1705634" y="3200586"/>
            <a:ext cx="10058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Elektrisk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ställbar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huvudände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3" name="Platshållare för sidfot 1">
            <a:extLst>
              <a:ext uri="{FF2B5EF4-FFF2-40B4-BE49-F238E27FC236}">
                <a16:creationId xmlns:a16="http://schemas.microsoft.com/office/drawing/2014/main" id="{4037D511-B9BA-4C85-B4DD-813345C574B3}"/>
              </a:ext>
            </a:extLst>
          </p:cNvPr>
          <p:cNvSpPr txBox="1">
            <a:spLocks/>
          </p:cNvSpPr>
          <p:nvPr/>
        </p:nvSpPr>
        <p:spPr>
          <a:xfrm>
            <a:off x="1705633" y="5139578"/>
            <a:ext cx="5513313" cy="967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Standard Imperial, </a:t>
            </a:r>
            <a:br>
              <a:rPr lang="sv-SE" sz="2000" dirty="0"/>
            </a:br>
            <a:r>
              <a:rPr lang="sv-SE" sz="2000" dirty="0"/>
              <a:t>tillval Royal/Hacienda</a:t>
            </a:r>
            <a:endParaRPr lang="en-US" sz="2000" dirty="0"/>
          </a:p>
        </p:txBody>
      </p: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2CB5DE98-A684-4757-BA57-3A22C40EC93B}"/>
              </a:ext>
            </a:extLst>
          </p:cNvPr>
          <p:cNvCxnSpPr>
            <a:cxnSpLocks/>
          </p:cNvCxnSpPr>
          <p:nvPr/>
        </p:nvCxnSpPr>
        <p:spPr>
          <a:xfrm>
            <a:off x="1805283" y="5161127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78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inomhus, säng, vägg, skåp&#10;&#10;Automatiskt genererad beskrivning">
            <a:extLst>
              <a:ext uri="{FF2B5EF4-FFF2-40B4-BE49-F238E27FC236}">
                <a16:creationId xmlns:a16="http://schemas.microsoft.com/office/drawing/2014/main" id="{210821BF-4DCB-49D5-9F7D-26747FF668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5630" y="1889700"/>
            <a:ext cx="16711169" cy="9115183"/>
          </a:xfrm>
        </p:spPr>
      </p:pic>
      <p:sp>
        <p:nvSpPr>
          <p:cNvPr id="3" name="Rectangle 2"/>
          <p:cNvSpPr/>
          <p:nvPr/>
        </p:nvSpPr>
        <p:spPr>
          <a:xfrm>
            <a:off x="1553234" y="6030335"/>
            <a:ext cx="8229600" cy="424901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962B0BE8-B6E6-4B0B-BFB3-F3A4EA5194DB}"/>
              </a:ext>
            </a:extLst>
          </p:cNvPr>
          <p:cNvSpPr/>
          <p:nvPr/>
        </p:nvSpPr>
        <p:spPr>
          <a:xfrm>
            <a:off x="12195857" y="8118265"/>
            <a:ext cx="3310373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accent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140 cm</a:t>
            </a:r>
            <a:r>
              <a:rPr lang="en-US" sz="2400" b="1" dirty="0">
                <a:solidFill>
                  <a:schemeClr val="accent1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 (129 cm)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AC47E9C3-9342-4414-98DD-1EC602FE4954}"/>
              </a:ext>
            </a:extLst>
          </p:cNvPr>
          <p:cNvSpPr/>
          <p:nvPr/>
        </p:nvSpPr>
        <p:spPr>
          <a:xfrm>
            <a:off x="10544832" y="693452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Classic 660 GDL/DGDL.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F16BF315-DC09-4054-A87E-CD05BEF562BA}"/>
              </a:ext>
            </a:extLst>
          </p:cNvPr>
          <p:cNvSpPr/>
          <p:nvPr/>
        </p:nvSpPr>
        <p:spPr>
          <a:xfrm>
            <a:off x="2331276" y="6660574"/>
            <a:ext cx="10058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Bredare dubbelsäng</a:t>
            </a:r>
            <a:b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Classic 660 GDL/DGDL</a:t>
            </a:r>
          </a:p>
          <a:p>
            <a: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Royal 740 DGDL</a:t>
            </a:r>
          </a:p>
          <a:p>
            <a: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Classic 780 DGDL</a:t>
            </a:r>
            <a:endParaRPr lang="en-US" sz="12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360C6A7-B4F3-476C-81A4-DDE2A85EA42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0445430" y="8230234"/>
            <a:ext cx="6270444" cy="4817"/>
          </a:xfrm>
          <a:prstGeom prst="line">
            <a:avLst/>
          </a:prstGeom>
          <a:ln w="63500" cap="rnd" cmpd="sng">
            <a:solidFill>
              <a:schemeClr val="accent1">
                <a:alpha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Klippt cirkel 12">
            <a:extLst>
              <a:ext uri="{FF2B5EF4-FFF2-40B4-BE49-F238E27FC236}">
                <a16:creationId xmlns:a16="http://schemas.microsoft.com/office/drawing/2014/main" id="{CF1EED3F-18DF-4828-B2CE-D062157BCDD9}"/>
              </a:ext>
            </a:extLst>
          </p:cNvPr>
          <p:cNvSpPr/>
          <p:nvPr/>
        </p:nvSpPr>
        <p:spPr>
          <a:xfrm rot="1267640">
            <a:off x="10126122" y="8001399"/>
            <a:ext cx="461904" cy="461904"/>
          </a:xfrm>
          <a:prstGeom prst="chor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Klippt cirkel 25">
            <a:extLst>
              <a:ext uri="{FF2B5EF4-FFF2-40B4-BE49-F238E27FC236}">
                <a16:creationId xmlns:a16="http://schemas.microsoft.com/office/drawing/2014/main" id="{D8778EFA-4ED1-4DBB-B574-754DDEBE8EAD}"/>
              </a:ext>
            </a:extLst>
          </p:cNvPr>
          <p:cNvSpPr/>
          <p:nvPr/>
        </p:nvSpPr>
        <p:spPr>
          <a:xfrm rot="12098916">
            <a:off x="16309415" y="7988057"/>
            <a:ext cx="461904" cy="461904"/>
          </a:xfrm>
          <a:prstGeom prst="chor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5DA881A-ABB5-49C1-BCF5-00BC3C27A007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992113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karta&#10;&#10;Automatiskt genererad beskrivning">
            <a:extLst>
              <a:ext uri="{FF2B5EF4-FFF2-40B4-BE49-F238E27FC236}">
                <a16:creationId xmlns:a16="http://schemas.microsoft.com/office/drawing/2014/main" id="{38E8B8F5-1306-4BAA-A1D2-D938A49298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00" y="1559126"/>
            <a:ext cx="14400000" cy="7986639"/>
          </a:xfrm>
          <a:prstGeom prst="rect">
            <a:avLst/>
          </a:prstGeom>
        </p:spPr>
      </p:pic>
      <p:pic>
        <p:nvPicPr>
          <p:cNvPr id="6" name="Platshållare för bild 5" descr="En bild som visar text, karta&#10;&#10;Automatiskt genererad beskrivning">
            <a:extLst>
              <a:ext uri="{FF2B5EF4-FFF2-40B4-BE49-F238E27FC236}">
                <a16:creationId xmlns:a16="http://schemas.microsoft.com/office/drawing/2014/main" id="{5FB358A8-0A9B-45E1-86F6-CA41AFDF02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8400" y="1625172"/>
            <a:ext cx="14400000" cy="7854545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B343B48-C47D-4A7F-961D-5B55524374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41BAF81-B583-4B30-899C-874D744DA97F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60282B2C-2172-4072-85B9-154C0CC53D77}"/>
              </a:ext>
            </a:extLst>
          </p:cNvPr>
          <p:cNvSpPr/>
          <p:nvPr/>
        </p:nvSpPr>
        <p:spPr>
          <a:xfrm>
            <a:off x="1215609" y="334427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Classic 660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B7EF5520-E9E3-4E51-8651-3B9A3ED044AD}"/>
              </a:ext>
            </a:extLst>
          </p:cNvPr>
          <p:cNvSpPr txBox="1"/>
          <p:nvPr/>
        </p:nvSpPr>
        <p:spPr>
          <a:xfrm>
            <a:off x="3155711" y="1821925"/>
            <a:ext cx="1100030" cy="54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roxima Nova" panose="02000506030000020004" pitchFamily="50" charset="0"/>
              </a:rPr>
              <a:t>2019</a:t>
            </a:r>
            <a:endParaRPr lang="sv-SE" b="1" dirty="0">
              <a:latin typeface="Proxima Nova" panose="02000506030000020004" pitchFamily="50" charset="0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D36386B-A312-4570-91E8-5058F0D4EFA7}"/>
              </a:ext>
            </a:extLst>
          </p:cNvPr>
          <p:cNvSpPr txBox="1"/>
          <p:nvPr/>
        </p:nvSpPr>
        <p:spPr>
          <a:xfrm>
            <a:off x="3155711" y="1826024"/>
            <a:ext cx="1100030" cy="544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Proxima Nova" panose="02000506030000020004" pitchFamily="50" charset="0"/>
              </a:rPr>
              <a:t>2020</a:t>
            </a:r>
            <a:endParaRPr lang="sv-SE" b="1" dirty="0"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ACC054C7-CA29-463B-9E2F-5FE07B108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831A3564-A3AD-414F-AFB2-B297A4B81BC9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231BE90-03C4-4E86-B535-AB66B684ED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291" y="1861990"/>
            <a:ext cx="10823626" cy="7219379"/>
          </a:xfrm>
          <a:prstGeom prst="rect">
            <a:avLst/>
          </a:prstGeom>
        </p:spPr>
      </p:pic>
      <p:pic>
        <p:nvPicPr>
          <p:cNvPr id="8" name="Platshållare för bild 7" descr="En bild som visar inomhus, säng, vägg, skåp&#10;&#10;Automatiskt genererad beskrivning">
            <a:extLst>
              <a:ext uri="{FF2B5EF4-FFF2-40B4-BE49-F238E27FC236}">
                <a16:creationId xmlns:a16="http://schemas.microsoft.com/office/drawing/2014/main" id="{210821BF-4DCB-49D5-9F7D-26747FF668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334351" y="1083913"/>
            <a:ext cx="16711169" cy="9115183"/>
          </a:xfrm>
        </p:spPr>
      </p:pic>
      <p:sp>
        <p:nvSpPr>
          <p:cNvPr id="3" name="Rectangle 2"/>
          <p:cNvSpPr/>
          <p:nvPr/>
        </p:nvSpPr>
        <p:spPr>
          <a:xfrm>
            <a:off x="10119266" y="1470527"/>
            <a:ext cx="7005550" cy="424901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F16BF315-DC09-4054-A87E-CD05BEF562BA}"/>
              </a:ext>
            </a:extLst>
          </p:cNvPr>
          <p:cNvSpPr/>
          <p:nvPr/>
        </p:nvSpPr>
        <p:spPr>
          <a:xfrm>
            <a:off x="11457775" y="2308136"/>
            <a:ext cx="10058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8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Bäddram</a:t>
            </a:r>
            <a: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i </a:t>
            </a:r>
            <a:b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8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aluminium.</a:t>
            </a:r>
            <a:endParaRPr lang="en-US" sz="12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1" name="Platshållare för sidfot 1">
            <a:extLst>
              <a:ext uri="{FF2B5EF4-FFF2-40B4-BE49-F238E27FC236}">
                <a16:creationId xmlns:a16="http://schemas.microsoft.com/office/drawing/2014/main" id="{BD80465C-7CC5-43EF-84ED-98EC5BA90E25}"/>
              </a:ext>
            </a:extLst>
          </p:cNvPr>
          <p:cNvSpPr txBox="1">
            <a:spLocks/>
          </p:cNvSpPr>
          <p:nvPr/>
        </p:nvSpPr>
        <p:spPr>
          <a:xfrm>
            <a:off x="11457775" y="3938756"/>
            <a:ext cx="5513313" cy="487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Ädelsten, Royal, Hacienda, Imperial</a:t>
            </a:r>
            <a:endParaRPr lang="en-US" sz="2000" dirty="0"/>
          </a:p>
        </p:txBody>
      </p: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957FE478-FE5B-43B5-9CC6-A1A340577E6C}"/>
              </a:ext>
            </a:extLst>
          </p:cNvPr>
          <p:cNvCxnSpPr>
            <a:cxnSpLocks/>
          </p:cNvCxnSpPr>
          <p:nvPr/>
        </p:nvCxnSpPr>
        <p:spPr>
          <a:xfrm>
            <a:off x="11557425" y="3899345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5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himmel, utomhus&#10;&#10;Automatiskt genererad beskrivning">
            <a:extLst>
              <a:ext uri="{FF2B5EF4-FFF2-40B4-BE49-F238E27FC236}">
                <a16:creationId xmlns:a16="http://schemas.microsoft.com/office/drawing/2014/main" id="{E3A734A3-D9EB-4F08-A239-67A3754567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8560" y="1"/>
            <a:ext cx="16398240" cy="10972800"/>
          </a:xfr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CD96303-EE23-42E6-9271-F4DA15BCC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875" y="0"/>
            <a:ext cx="16834779" cy="1122883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C151FB8-756A-43F3-8075-330B7A9F4F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5AF23754-8DFB-4F24-B4C3-D7CEB98B939D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C2555945-C164-41BF-B952-C8DEA2916A30}"/>
              </a:ext>
            </a:extLst>
          </p:cNvPr>
          <p:cNvSpPr/>
          <p:nvPr/>
        </p:nvSpPr>
        <p:spPr>
          <a:xfrm>
            <a:off x="1828800" y="1795165"/>
            <a:ext cx="6205728" cy="36576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4F88035-4A58-467A-8160-3456FF6CC558}"/>
              </a:ext>
            </a:extLst>
          </p:cNvPr>
          <p:cNvSpPr/>
          <p:nvPr/>
        </p:nvSpPr>
        <p:spPr>
          <a:xfrm>
            <a:off x="2414569" y="2651185"/>
            <a:ext cx="5059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Royal-</a:t>
            </a:r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serien</a:t>
            </a:r>
            <a:endParaRPr lang="en-US" sz="5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1991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34BE891-5C26-4E6E-A61D-6A07D7A2F59F}"/>
              </a:ext>
            </a:extLst>
          </p:cNvPr>
          <p:cNvSpPr/>
          <p:nvPr/>
        </p:nvSpPr>
        <p:spPr>
          <a:xfrm>
            <a:off x="1828800" y="5690509"/>
            <a:ext cx="6205728" cy="36576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1BF6562-6BA0-4C91-9BAA-CAE8446E6658}"/>
              </a:ext>
            </a:extLst>
          </p:cNvPr>
          <p:cNvSpPr/>
          <p:nvPr/>
        </p:nvSpPr>
        <p:spPr>
          <a:xfrm>
            <a:off x="2414569" y="6549813"/>
            <a:ext cx="5619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Royal-</a:t>
            </a:r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serien</a:t>
            </a:r>
            <a: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5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en-US" sz="5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idag</a:t>
            </a:r>
            <a:endParaRPr lang="en-US" sz="5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4E259A7-DDB4-47FD-A02D-E5FFA38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414" y="8471810"/>
            <a:ext cx="6789420" cy="584200"/>
          </a:xfrm>
        </p:spPr>
        <p:txBody>
          <a:bodyPr/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520, 540, 560, 600, 630, 740, 780, 880, 1000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Platshållare för sidfot 1">
            <a:extLst>
              <a:ext uri="{FF2B5EF4-FFF2-40B4-BE49-F238E27FC236}">
                <a16:creationId xmlns:a16="http://schemas.microsoft.com/office/drawing/2014/main" id="{DA6630A4-9DBF-4BC9-8FEC-0D32EB0006D7}"/>
              </a:ext>
            </a:extLst>
          </p:cNvPr>
          <p:cNvSpPr txBox="1">
            <a:spLocks/>
          </p:cNvSpPr>
          <p:nvPr/>
        </p:nvSpPr>
        <p:spPr>
          <a:xfrm>
            <a:off x="2496414" y="4573182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620, 670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2794" y="5486400"/>
            <a:ext cx="402336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latshållare för bild 50" descr="En bild som visar inomhus, skåp, golv, kök&#10;&#10;Automatiskt genererad beskrivning">
            <a:extLst>
              <a:ext uri="{FF2B5EF4-FFF2-40B4-BE49-F238E27FC236}">
                <a16:creationId xmlns:a16="http://schemas.microsoft.com/office/drawing/2014/main" id="{F36F8955-2318-4382-A277-FB14093DE7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794" y="1828800"/>
            <a:ext cx="4023360" cy="4023360"/>
          </a:xfrm>
        </p:spPr>
      </p:pic>
      <p:sp>
        <p:nvSpPr>
          <p:cNvPr id="14" name="Rectangle 13"/>
          <p:cNvSpPr/>
          <p:nvPr/>
        </p:nvSpPr>
        <p:spPr>
          <a:xfrm>
            <a:off x="2007965" y="6171563"/>
            <a:ext cx="371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Ombyggd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låsning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överskåp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.</a:t>
            </a:r>
          </a:p>
          <a:p>
            <a:endParaRPr lang="en-US" sz="32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Roboto Condensed Light" panose="02000000000000000000"/>
              </a:rPr>
              <a:t>Ädelsten, Royal, Hacienda, Imperial</a:t>
            </a:r>
            <a:endParaRPr lang="en-US" sz="1600" dirty="0">
              <a:solidFill>
                <a:schemeClr val="bg1"/>
              </a:solidFill>
              <a:latin typeface="Roboto Condensed Light" panose="02000000000000000000"/>
            </a:endParaRPr>
          </a:p>
          <a:p>
            <a:endParaRPr lang="en-US" sz="32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DD86D73A-9D94-4333-B8DD-05E9421C4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A754FD2-FCDE-4D4D-BB25-B6021EA91CC0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grpSp>
        <p:nvGrpSpPr>
          <p:cNvPr id="33" name="Grupp 32">
            <a:extLst>
              <a:ext uri="{FF2B5EF4-FFF2-40B4-BE49-F238E27FC236}">
                <a16:creationId xmlns:a16="http://schemas.microsoft.com/office/drawing/2014/main" id="{824DFC79-2E3D-4534-885F-C9893DE56040}"/>
              </a:ext>
            </a:extLst>
          </p:cNvPr>
          <p:cNvGrpSpPr/>
          <p:nvPr/>
        </p:nvGrpSpPr>
        <p:grpSpPr>
          <a:xfrm>
            <a:off x="6031325" y="1828800"/>
            <a:ext cx="11826899" cy="7310843"/>
            <a:chOff x="1871848" y="-7234"/>
            <a:chExt cx="17501064" cy="10818350"/>
          </a:xfrm>
        </p:grpSpPr>
        <p:pic>
          <p:nvPicPr>
            <p:cNvPr id="13" name="Bildobjekt 12" descr="En bild som visar text&#10;&#10;Automatiskt genererad beskrivning">
              <a:extLst>
                <a:ext uri="{FF2B5EF4-FFF2-40B4-BE49-F238E27FC236}">
                  <a16:creationId xmlns:a16="http://schemas.microsoft.com/office/drawing/2014/main" id="{5B500099-B6B4-4933-A271-02BFC4AB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848" y="-7234"/>
              <a:ext cx="5730240" cy="3489960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6D68926F-4B2F-4445-BA53-AF85447B2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260" y="-7234"/>
              <a:ext cx="5730240" cy="3489960"/>
            </a:xfrm>
            <a:prstGeom prst="rect">
              <a:avLst/>
            </a:prstGeom>
          </p:spPr>
        </p:pic>
        <p:pic>
          <p:nvPicPr>
            <p:cNvPr id="20" name="Bildobjekt 19" descr="En bild som visar text&#10;&#10;Automatiskt genererad beskrivning">
              <a:extLst>
                <a:ext uri="{FF2B5EF4-FFF2-40B4-BE49-F238E27FC236}">
                  <a16:creationId xmlns:a16="http://schemas.microsoft.com/office/drawing/2014/main" id="{E83A30B6-EB0F-4683-9024-FACD78AA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2672" y="-7234"/>
              <a:ext cx="5730240" cy="3489960"/>
            </a:xfrm>
            <a:prstGeom prst="rect">
              <a:avLst/>
            </a:prstGeom>
          </p:spPr>
        </p:pic>
        <p:pic>
          <p:nvPicPr>
            <p:cNvPr id="22" name="Bildobjekt 21" descr="En bild som visar text, karta&#10;&#10;Automatiskt genererad beskrivning">
              <a:extLst>
                <a:ext uri="{FF2B5EF4-FFF2-40B4-BE49-F238E27FC236}">
                  <a16:creationId xmlns:a16="http://schemas.microsoft.com/office/drawing/2014/main" id="{EA824A69-5630-45C2-9247-9307925D1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848" y="3654606"/>
              <a:ext cx="5730240" cy="3489960"/>
            </a:xfrm>
            <a:prstGeom prst="rect">
              <a:avLst/>
            </a:prstGeom>
          </p:spPr>
        </p:pic>
        <p:pic>
          <p:nvPicPr>
            <p:cNvPr id="24" name="Bildobjekt 23" descr="En bild som visar objekt&#10;&#10;Automatiskt genererad beskrivning">
              <a:extLst>
                <a:ext uri="{FF2B5EF4-FFF2-40B4-BE49-F238E27FC236}">
                  <a16:creationId xmlns:a16="http://schemas.microsoft.com/office/drawing/2014/main" id="{F12E3686-2113-4F6D-ADDE-D019C091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260" y="3654606"/>
              <a:ext cx="5730240" cy="3489960"/>
            </a:xfrm>
            <a:prstGeom prst="rect">
              <a:avLst/>
            </a:prstGeom>
          </p:spPr>
        </p:pic>
        <p:pic>
          <p:nvPicPr>
            <p:cNvPr id="26" name="Bildobjekt 25" descr="En bild som visar text&#10;&#10;Automatiskt genererad beskrivning">
              <a:extLst>
                <a:ext uri="{FF2B5EF4-FFF2-40B4-BE49-F238E27FC236}">
                  <a16:creationId xmlns:a16="http://schemas.microsoft.com/office/drawing/2014/main" id="{49B23AA9-6FC3-46CF-9F24-9F14E6801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2672" y="3654606"/>
              <a:ext cx="5730240" cy="3489960"/>
            </a:xfrm>
            <a:prstGeom prst="rect">
              <a:avLst/>
            </a:prstGeom>
          </p:spPr>
        </p:pic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C83ABF8F-645A-4F4E-A59D-C2D41C85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1848" y="7321156"/>
              <a:ext cx="5730240" cy="3489960"/>
            </a:xfrm>
            <a:prstGeom prst="rect">
              <a:avLst/>
            </a:prstGeom>
          </p:spPr>
        </p:pic>
        <p:pic>
          <p:nvPicPr>
            <p:cNvPr id="30" name="Bildobjekt 29" descr="En bild som visar text, karta&#10;&#10;Automatiskt genererad beskrivning">
              <a:extLst>
                <a:ext uri="{FF2B5EF4-FFF2-40B4-BE49-F238E27FC236}">
                  <a16:creationId xmlns:a16="http://schemas.microsoft.com/office/drawing/2014/main" id="{7F66514D-118D-441E-BDAF-D5F9D5EC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260" y="7321156"/>
              <a:ext cx="5730240" cy="3489960"/>
            </a:xfrm>
            <a:prstGeom prst="rect">
              <a:avLst/>
            </a:prstGeom>
          </p:spPr>
        </p:pic>
        <p:pic>
          <p:nvPicPr>
            <p:cNvPr id="32" name="Bildobjekt 31" descr="En bild som visar text, karta&#10;&#10;Automatiskt genererad beskrivning">
              <a:extLst>
                <a:ext uri="{FF2B5EF4-FFF2-40B4-BE49-F238E27FC236}">
                  <a16:creationId xmlns:a16="http://schemas.microsoft.com/office/drawing/2014/main" id="{AD405AB5-585C-47A1-972B-F2EC9176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2672" y="7321156"/>
              <a:ext cx="5730240" cy="3489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2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4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410" y="4345119"/>
            <a:ext cx="4023360" cy="365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41</a:t>
            </a:fld>
            <a:endParaRPr lang="en-US"/>
          </a:p>
        </p:txBody>
      </p:sp>
      <p:pic>
        <p:nvPicPr>
          <p:cNvPr id="47" name="Platshållare för bild 46">
            <a:extLst>
              <a:ext uri="{FF2B5EF4-FFF2-40B4-BE49-F238E27FC236}">
                <a16:creationId xmlns:a16="http://schemas.microsoft.com/office/drawing/2014/main" id="{E3E3B85B-A347-45DB-BBF3-9575817E66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457" y="2002354"/>
            <a:ext cx="4024313" cy="2682875"/>
          </a:xfrm>
        </p:spPr>
      </p:pic>
      <p:sp>
        <p:nvSpPr>
          <p:cNvPr id="16" name="Rectangle 15"/>
          <p:cNvSpPr/>
          <p:nvPr/>
        </p:nvSpPr>
        <p:spPr>
          <a:xfrm>
            <a:off x="1847581" y="5030282"/>
            <a:ext cx="3713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Stort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batteri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av AGM-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typ</a:t>
            </a:r>
            <a:endParaRPr lang="en-US" sz="16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201168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latshållare för sidfot 1">
            <a:extLst>
              <a:ext uri="{FF2B5EF4-FFF2-40B4-BE49-F238E27FC236}">
                <a16:creationId xmlns:a16="http://schemas.microsoft.com/office/drawing/2014/main" id="{1C1B942F-07CF-4AA9-94A6-1236232095BF}"/>
              </a:ext>
            </a:extLst>
          </p:cNvPr>
          <p:cNvSpPr txBox="1">
            <a:spLocks/>
          </p:cNvSpPr>
          <p:nvPr/>
        </p:nvSpPr>
        <p:spPr>
          <a:xfrm>
            <a:off x="1847582" y="6349517"/>
            <a:ext cx="3123180" cy="1185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Ädelsten, Royal, Hacienda, Imperial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DD86D73A-9D94-4333-B8DD-05E9421C4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A754FD2-FCDE-4D4D-BB25-B6021EA91CC0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pic>
        <p:nvPicPr>
          <p:cNvPr id="3" name="Bildobjekt 2" descr="En bild som visar inomhus, golv, vägg&#10;&#10;Automatiskt genererad beskrivning">
            <a:extLst>
              <a:ext uri="{FF2B5EF4-FFF2-40B4-BE49-F238E27FC236}">
                <a16:creationId xmlns:a16="http://schemas.microsoft.com/office/drawing/2014/main" id="{C8D8E605-6561-4B95-907C-1A7E194F2B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4765" y="3207915"/>
            <a:ext cx="2522271" cy="2554490"/>
          </a:xfrm>
          <a:prstGeom prst="rect">
            <a:avLst/>
          </a:prstGeom>
        </p:spPr>
      </p:pic>
      <p:pic>
        <p:nvPicPr>
          <p:cNvPr id="8" name="Bildobjekt 7" descr="En bild som visar elektronik&#10;&#10;Automatiskt genererad beskrivning">
            <a:extLst>
              <a:ext uri="{FF2B5EF4-FFF2-40B4-BE49-F238E27FC236}">
                <a16:creationId xmlns:a16="http://schemas.microsoft.com/office/drawing/2014/main" id="{7E707426-ED88-4595-B905-69869308F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10865" y="1127695"/>
            <a:ext cx="4835885" cy="7465554"/>
          </a:xfrm>
          <a:prstGeom prst="rect">
            <a:avLst/>
          </a:prstGeom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E808871D-B2F5-4114-BD68-BA13B8E09EC7}"/>
              </a:ext>
            </a:extLst>
          </p:cNvPr>
          <p:cNvSpPr/>
          <p:nvPr/>
        </p:nvSpPr>
        <p:spPr>
          <a:xfrm>
            <a:off x="6144096" y="6042403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Batterisensor</a:t>
            </a:r>
            <a:endParaRPr lang="en-US" sz="16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6" grpId="0"/>
          <p:bldP spid="21" grpId="0"/>
          <p:bldP spid="17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F2DB699-5FEE-4139-BC85-3A90757C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32E79CE-A43B-4731-83FB-F6BB5F2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42</a:t>
            </a:fld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FED0E847-20DC-461F-A2D6-271D597D0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3B10E8-AF9B-4468-B216-A847A88F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300" y="9918574"/>
            <a:ext cx="1922462" cy="420894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7060704-30F9-447B-A022-A2F58BC3E375}"/>
              </a:ext>
            </a:extLst>
          </p:cNvPr>
          <p:cNvSpPr/>
          <p:nvPr/>
        </p:nvSpPr>
        <p:spPr>
          <a:xfrm>
            <a:off x="17951774" y="9692773"/>
            <a:ext cx="1507627" cy="78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878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B7E61ED-A4C8-4AEE-A076-B1C7C1CC864B}"/>
              </a:ext>
            </a:extLst>
          </p:cNvPr>
          <p:cNvSpPr/>
          <p:nvPr/>
        </p:nvSpPr>
        <p:spPr>
          <a:xfrm>
            <a:off x="1486999" y="1399536"/>
            <a:ext cx="975360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5819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Batterier</a:t>
            </a:r>
            <a:endParaRPr lang="en-US" sz="1552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EBAE1A6-1230-48D4-963A-465C746D6030}"/>
              </a:ext>
            </a:extLst>
          </p:cNvPr>
          <p:cNvSpPr txBox="1"/>
          <p:nvPr/>
        </p:nvSpPr>
        <p:spPr>
          <a:xfrm>
            <a:off x="2484730" y="3013863"/>
            <a:ext cx="11221517" cy="758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701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Batterier</a:t>
            </a:r>
            <a:r>
              <a:rPr lang="en-US" sz="4701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4701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olika</a:t>
            </a:r>
            <a:r>
              <a:rPr lang="en-US" sz="4701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4701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typer</a:t>
            </a:r>
            <a:endParaRPr lang="en-US" sz="4701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274320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Blöta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Billiga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energidensitet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274320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GEL</a:t>
            </a: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Dyrare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Tyngre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Påverkas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vi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höga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temperaturer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God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förmåga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till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djupurladdning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274320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AGM</a:t>
            </a: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Fryser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ej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sönder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Möjlighet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att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ta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upp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högre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strömmar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Lägre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självurladdning</a:t>
            </a: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24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endParaRPr lang="sv-SE" sz="4701" dirty="0"/>
          </a:p>
        </p:txBody>
      </p:sp>
    </p:spTree>
    <p:extLst>
      <p:ext uri="{BB962C8B-B14F-4D97-AF65-F5344CB8AC3E}">
        <p14:creationId xmlns:p14="http://schemas.microsoft.com/office/powerpoint/2010/main" val="3832780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F2DB699-5FEE-4139-BC85-3A90757C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32E79CE-A43B-4731-83FB-F6BB5F2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43</a:t>
            </a:fld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FED0E847-20DC-461F-A2D6-271D597D0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3B10E8-AF9B-4468-B216-A847A88F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300" y="9918574"/>
            <a:ext cx="1922462" cy="420894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87060704-30F9-447B-A022-A2F58BC3E375}"/>
              </a:ext>
            </a:extLst>
          </p:cNvPr>
          <p:cNvSpPr/>
          <p:nvPr/>
        </p:nvSpPr>
        <p:spPr>
          <a:xfrm>
            <a:off x="17951775" y="9692773"/>
            <a:ext cx="1388614" cy="78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878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18FB5F4E-4BBF-4D33-AE90-B688140ADEB2}"/>
              </a:ext>
            </a:extLst>
          </p:cNvPr>
          <p:cNvSpPr/>
          <p:nvPr/>
        </p:nvSpPr>
        <p:spPr>
          <a:xfrm>
            <a:off x="1486999" y="1399536"/>
            <a:ext cx="975360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5819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Batterier</a:t>
            </a:r>
            <a:endParaRPr lang="en-US" sz="1552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FDFB172-BACE-46F7-858D-5140800E761C}"/>
              </a:ext>
            </a:extLst>
          </p:cNvPr>
          <p:cNvSpPr txBox="1"/>
          <p:nvPr/>
        </p:nvSpPr>
        <p:spPr>
          <a:xfrm>
            <a:off x="2484730" y="3013862"/>
            <a:ext cx="11221517" cy="265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701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Batterier</a:t>
            </a:r>
            <a:r>
              <a:rPr lang="en-US" sz="4701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4701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olika</a:t>
            </a:r>
            <a:r>
              <a:rPr lang="en-US" sz="4701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4701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typer</a:t>
            </a:r>
            <a:endParaRPr lang="en-US" sz="4701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Stort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batteri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byts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mot 130Ah AGM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typ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(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husvagn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och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husbil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)</a:t>
            </a:r>
          </a:p>
          <a:p>
            <a:pPr marL="1005840" lvl="1" indent="-27432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Litet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batteri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på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husbil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224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byts</a:t>
            </a:r>
            <a:r>
              <a:rPr lang="en-US" sz="224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mot 90Ah AGM typ.  </a:t>
            </a:r>
          </a:p>
          <a:p>
            <a:endParaRPr lang="sv-SE" sz="4701" dirty="0"/>
          </a:p>
        </p:txBody>
      </p:sp>
    </p:spTree>
    <p:extLst>
      <p:ext uri="{BB962C8B-B14F-4D97-AF65-F5344CB8AC3E}">
        <p14:creationId xmlns:p14="http://schemas.microsoft.com/office/powerpoint/2010/main" val="1411801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44</a:t>
            </a:fld>
            <a:endParaRPr lang="en-US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55E9F31C-0C4D-4870-8C3C-84E6305EB23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046" y="-251732"/>
            <a:ext cx="13163677" cy="8780198"/>
          </a:xfrm>
        </p:spPr>
      </p:pic>
      <p:sp>
        <p:nvSpPr>
          <p:cNvPr id="17" name="Rectangle 16"/>
          <p:cNvSpPr/>
          <p:nvPr/>
        </p:nvSpPr>
        <p:spPr>
          <a:xfrm>
            <a:off x="1474108" y="8553673"/>
            <a:ext cx="6011218" cy="11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Antenn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Triax</a:t>
            </a:r>
            <a:endParaRPr lang="en-US" sz="60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201168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latshållare för sidfot 1">
            <a:extLst>
              <a:ext uri="{FF2B5EF4-FFF2-40B4-BE49-F238E27FC236}">
                <a16:creationId xmlns:a16="http://schemas.microsoft.com/office/drawing/2014/main" id="{1C1B942F-07CF-4AA9-94A6-1236232095BF}"/>
              </a:ext>
            </a:extLst>
          </p:cNvPr>
          <p:cNvSpPr txBox="1">
            <a:spLocks/>
          </p:cNvSpPr>
          <p:nvPr/>
        </p:nvSpPr>
        <p:spPr>
          <a:xfrm>
            <a:off x="1474108" y="9597107"/>
            <a:ext cx="5513313" cy="487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Ädelsten, Royal, Hacienda, Imperial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DD86D73A-9D94-4333-B8DD-05E9421C4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A754FD2-FCDE-4D4D-BB25-B6021EA91CC0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7471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379A4AE-6B81-4DE4-9739-1E1388D2DA0F}"/>
              </a:ext>
            </a:extLst>
          </p:cNvPr>
          <p:cNvSpPr/>
          <p:nvPr/>
        </p:nvSpPr>
        <p:spPr>
          <a:xfrm>
            <a:off x="3422073" y="0"/>
            <a:ext cx="16694727" cy="8839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Platshållare för bild 14">
            <a:extLst>
              <a:ext uri="{FF2B5EF4-FFF2-40B4-BE49-F238E27FC236}">
                <a16:creationId xmlns:a16="http://schemas.microsoft.com/office/drawing/2014/main" id="{0D6695E5-C9F2-4D74-9F69-DE420576DE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0310" y="182590"/>
            <a:ext cx="14639823" cy="8656608"/>
          </a:xfrm>
        </p:spPr>
      </p:pic>
      <p:sp>
        <p:nvSpPr>
          <p:cNvPr id="25" name="Rectangle 7">
            <a:extLst>
              <a:ext uri="{FF2B5EF4-FFF2-40B4-BE49-F238E27FC236}">
                <a16:creationId xmlns:a16="http://schemas.microsoft.com/office/drawing/2014/main" id="{A8A9DAA7-8D57-4B4B-B3AD-1638A00FF1EE}"/>
              </a:ext>
            </a:extLst>
          </p:cNvPr>
          <p:cNvSpPr/>
          <p:nvPr/>
        </p:nvSpPr>
        <p:spPr>
          <a:xfrm>
            <a:off x="1215609" y="3547408"/>
            <a:ext cx="1005840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Text under </a:t>
            </a:r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ikoner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Smart-D. </a:t>
            </a:r>
          </a:p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Språkanpassat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b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6" name="Platshållare för sidfot 1">
            <a:extLst>
              <a:ext uri="{FF2B5EF4-FFF2-40B4-BE49-F238E27FC236}">
                <a16:creationId xmlns:a16="http://schemas.microsoft.com/office/drawing/2014/main" id="{A614C10B-7EFF-44C6-805C-8B424E67D5B3}"/>
              </a:ext>
            </a:extLst>
          </p:cNvPr>
          <p:cNvSpPr txBox="1">
            <a:spLocks/>
          </p:cNvSpPr>
          <p:nvPr/>
        </p:nvSpPr>
        <p:spPr>
          <a:xfrm>
            <a:off x="1215608" y="5486400"/>
            <a:ext cx="5513313" cy="53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Royal, Hacienda, Imperial</a:t>
            </a:r>
            <a:endParaRPr lang="en-US" sz="2000" dirty="0"/>
          </a:p>
        </p:txBody>
      </p:sp>
      <p:cxnSp>
        <p:nvCxnSpPr>
          <p:cNvPr id="27" name="Straight Connector 5">
            <a:extLst>
              <a:ext uri="{FF2B5EF4-FFF2-40B4-BE49-F238E27FC236}">
                <a16:creationId xmlns:a16="http://schemas.microsoft.com/office/drawing/2014/main" id="{9A07F1D1-CA93-42B1-9558-FFB3D49BDA32}"/>
              </a:ext>
            </a:extLst>
          </p:cNvPr>
          <p:cNvCxnSpPr>
            <a:cxnSpLocks/>
          </p:cNvCxnSpPr>
          <p:nvPr/>
        </p:nvCxnSpPr>
        <p:spPr>
          <a:xfrm>
            <a:off x="1315258" y="5507949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7AF5151A-4419-4C3B-9439-0D2074D01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33" name="Rectangle 7">
            <a:extLst>
              <a:ext uri="{FF2B5EF4-FFF2-40B4-BE49-F238E27FC236}">
                <a16:creationId xmlns:a16="http://schemas.microsoft.com/office/drawing/2014/main" id="{7CB1EED7-20BA-4AFE-92C7-1583397C9E74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267410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13D5730-EB07-4CD0-ADFC-183A1FE5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46</a:t>
            </a:fld>
            <a:endParaRPr lang="en-US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28D8B91-17DF-4FE7-9AD7-ACBF68F7A171}"/>
              </a:ext>
            </a:extLst>
          </p:cNvPr>
          <p:cNvSpPr/>
          <p:nvPr/>
        </p:nvSpPr>
        <p:spPr>
          <a:xfrm>
            <a:off x="1842655" y="2341418"/>
            <a:ext cx="11076193" cy="65254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D5DBC58-91B6-4EC6-99B0-ECA30F122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178" y="2843845"/>
            <a:ext cx="5487412" cy="548741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FAE7118-5BAA-4DD4-A970-EB094C6FF6D5}"/>
              </a:ext>
            </a:extLst>
          </p:cNvPr>
          <p:cNvSpPr/>
          <p:nvPr/>
        </p:nvSpPr>
        <p:spPr>
          <a:xfrm>
            <a:off x="13410645" y="5078481"/>
            <a:ext cx="58083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Lättare åtkomst, </a:t>
            </a:r>
            <a:b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säkring på nod.</a:t>
            </a:r>
          </a:p>
        </p:txBody>
      </p:sp>
      <p:sp>
        <p:nvSpPr>
          <p:cNvPr id="8" name="Platshållare för sidfot 1">
            <a:extLst>
              <a:ext uri="{FF2B5EF4-FFF2-40B4-BE49-F238E27FC236}">
                <a16:creationId xmlns:a16="http://schemas.microsoft.com/office/drawing/2014/main" id="{0AD24ED9-5E4E-49FB-98C1-4659587B5703}"/>
              </a:ext>
            </a:extLst>
          </p:cNvPr>
          <p:cNvSpPr txBox="1">
            <a:spLocks/>
          </p:cNvSpPr>
          <p:nvPr/>
        </p:nvSpPr>
        <p:spPr>
          <a:xfrm>
            <a:off x="13410644" y="8201897"/>
            <a:ext cx="5513313" cy="53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Royal, Hacienda, Imperial</a:t>
            </a:r>
            <a:endParaRPr lang="en-US" sz="2000" dirty="0"/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5BB9683E-EA87-4ECF-A0B8-6F39F50DD20E}"/>
              </a:ext>
            </a:extLst>
          </p:cNvPr>
          <p:cNvCxnSpPr>
            <a:cxnSpLocks/>
          </p:cNvCxnSpPr>
          <p:nvPr/>
        </p:nvCxnSpPr>
        <p:spPr>
          <a:xfrm>
            <a:off x="13510294" y="8223446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2FDA8B9-670D-492F-ABA8-70FA430DE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727" y="2843845"/>
            <a:ext cx="4708444" cy="5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41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5350" y="5486400"/>
            <a:ext cx="402336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0363" y="5486400"/>
            <a:ext cx="4023360" cy="36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5083" y="5486400"/>
            <a:ext cx="4023360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47</a:t>
            </a:fld>
            <a:endParaRPr lang="en-US"/>
          </a:p>
        </p:txBody>
      </p:sp>
      <p:pic>
        <p:nvPicPr>
          <p:cNvPr id="51" name="Platshållare för bild 50" descr="En bild som visar inomhus, skåp, golv, kök&#10;&#10;Automatiskt genererad beskrivning">
            <a:extLst>
              <a:ext uri="{FF2B5EF4-FFF2-40B4-BE49-F238E27FC236}">
                <a16:creationId xmlns:a16="http://schemas.microsoft.com/office/drawing/2014/main" id="{F36F8955-2318-4382-A277-FB14093DE7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15350" y="1828800"/>
            <a:ext cx="4023360" cy="4023360"/>
          </a:xfrm>
        </p:spPr>
      </p:pic>
      <p:pic>
        <p:nvPicPr>
          <p:cNvPr id="47" name="Platshållare för bild 46">
            <a:extLst>
              <a:ext uri="{FF2B5EF4-FFF2-40B4-BE49-F238E27FC236}">
                <a16:creationId xmlns:a16="http://schemas.microsoft.com/office/drawing/2014/main" id="{E3E3B85B-A347-45DB-BBF3-9575817E66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083" y="1828800"/>
            <a:ext cx="4023360" cy="4023360"/>
          </a:xfrm>
        </p:spPr>
      </p:pic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55E9F31C-0C4D-4870-8C3C-84E6305EB23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0363" y="1828799"/>
            <a:ext cx="4023360" cy="4023360"/>
          </a:xfrm>
        </p:spPr>
      </p:pic>
      <p:sp>
        <p:nvSpPr>
          <p:cNvPr id="14" name="Rectangle 13"/>
          <p:cNvSpPr/>
          <p:nvPr/>
        </p:nvSpPr>
        <p:spPr>
          <a:xfrm>
            <a:off x="4070521" y="6171563"/>
            <a:ext cx="3713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Ombyggd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låsning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överskåp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.</a:t>
            </a:r>
            <a:endParaRPr lang="en-US" sz="32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00254" y="6171563"/>
            <a:ext cx="3713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Lättare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åtkomst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säkring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nod. </a:t>
            </a:r>
            <a:endParaRPr lang="en-US" sz="16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345534" y="6171563"/>
            <a:ext cx="3713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Fondvägg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kök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utgår</a:t>
            </a:r>
            <a:r>
              <a:rPr lang="en-US" sz="3200" b="1" dirty="0">
                <a:solidFill>
                  <a:schemeClr val="bg2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.</a:t>
            </a:r>
            <a:endParaRPr lang="en-US" sz="1600" dirty="0">
              <a:solidFill>
                <a:schemeClr val="bg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201168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latshållare för sidfot 1">
            <a:extLst>
              <a:ext uri="{FF2B5EF4-FFF2-40B4-BE49-F238E27FC236}">
                <a16:creationId xmlns:a16="http://schemas.microsoft.com/office/drawing/2014/main" id="{1C1B942F-07CF-4AA9-94A6-1236232095BF}"/>
              </a:ext>
            </a:extLst>
          </p:cNvPr>
          <p:cNvSpPr txBox="1">
            <a:spLocks/>
          </p:cNvSpPr>
          <p:nvPr/>
        </p:nvSpPr>
        <p:spPr>
          <a:xfrm>
            <a:off x="8841673" y="10031154"/>
            <a:ext cx="5513313" cy="487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Royal, Crown, Imperial</a:t>
            </a:r>
            <a:endParaRPr lang="en-US" sz="2000" dirty="0"/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DD86D73A-9D94-4333-B8DD-05E9421C4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FA754FD2-FCDE-4D4D-BB25-B6021EA91CC0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1734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5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14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14" grpId="0"/>
          <p:bldP spid="16" grpId="0"/>
          <p:bldP spid="17" grpId="0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D8125261-BA5B-4810-A7ED-B3C455750AA0}"/>
              </a:ext>
            </a:extLst>
          </p:cNvPr>
          <p:cNvGraphicFramePr>
            <a:graphicFrameLocks noGrp="1"/>
          </p:cNvGraphicFramePr>
          <p:nvPr/>
        </p:nvGraphicFramePr>
        <p:xfrm>
          <a:off x="2337563" y="1546917"/>
          <a:ext cx="15374996" cy="7518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7284">
                  <a:extLst>
                    <a:ext uri="{9D8B030D-6E8A-4147-A177-3AD203B41FA5}">
                      <a16:colId xmlns:a16="http://schemas.microsoft.com/office/drawing/2014/main" val="132543851"/>
                    </a:ext>
                  </a:extLst>
                </a:gridCol>
                <a:gridCol w="1263405">
                  <a:extLst>
                    <a:ext uri="{9D8B030D-6E8A-4147-A177-3AD203B41FA5}">
                      <a16:colId xmlns:a16="http://schemas.microsoft.com/office/drawing/2014/main" val="2305654966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517432873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864298736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2086250672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2319382676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192135761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1890193495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1337418013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1298014848"/>
                    </a:ext>
                  </a:extLst>
                </a:gridCol>
                <a:gridCol w="1134923">
                  <a:extLst>
                    <a:ext uri="{9D8B030D-6E8A-4147-A177-3AD203B41FA5}">
                      <a16:colId xmlns:a16="http://schemas.microsoft.com/office/drawing/2014/main" val="305048991"/>
                    </a:ext>
                  </a:extLst>
                </a:gridCol>
              </a:tblGrid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 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Husvagn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Halvintegrerad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Helintegrerad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89539"/>
                  </a:ext>
                </a:extLst>
              </a:tr>
              <a:tr h="1269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 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Classic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(Camargue)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  <a:latin typeface="Proxima Nova" panose="02000506030000020004" pitchFamily="50" charset="0"/>
                        </a:rPr>
                        <a:t>Ädelsten</a:t>
                      </a:r>
                      <a:br>
                        <a:rPr lang="sv-SE" sz="1600" dirty="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 dirty="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 dirty="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Royal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Imperial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Classic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Royal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Classic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Royal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Crown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Imperial</a:t>
                      </a:r>
                      <a:br>
                        <a:rPr lang="sv-SE" sz="1600">
                          <a:effectLst/>
                          <a:latin typeface="Proxima Nova" panose="02000506030000020004" pitchFamily="50" charset="0"/>
                        </a:rPr>
                      </a:b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(Shannon)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30535982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Vita överskåpsluckor fram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13858420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Bruna överskåpsluckor fram högglans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660751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Bruna överskåpsluckor fram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2785304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Vita överskåpsluckor bak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86644947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Bruna överskåpsluckor bak högglans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2393558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Bruna överskåpsluckor bak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6189490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Vitt P-skåp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29149824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Brunt P-skåp högglans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8624538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Brunt P-skåp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25982948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Vit arbetsbänk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52285418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 arbetsbänk högglans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-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89030450"/>
                  </a:ext>
                </a:extLst>
              </a:tr>
              <a:tr h="480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Brun arbetsbänk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>
                          <a:effectLst/>
                          <a:latin typeface="Proxima Nova" panose="02000506030000020004" pitchFamily="50" charset="0"/>
                        </a:rPr>
                        <a:t>S</a:t>
                      </a:r>
                      <a:endParaRPr lang="sv-SE" sz="160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v-SE" sz="1600" dirty="0">
                          <a:effectLst/>
                          <a:latin typeface="Proxima Nova" panose="02000506030000020004" pitchFamily="50" charset="0"/>
                        </a:rPr>
                        <a:t>T</a:t>
                      </a:r>
                      <a:endParaRPr lang="sv-SE" sz="1600" dirty="0">
                        <a:effectLst/>
                        <a:latin typeface="Proxima Nova" panose="02000506030000020004" pitchFamily="50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76364098"/>
                  </a:ext>
                </a:extLst>
              </a:tr>
            </a:tbl>
          </a:graphicData>
        </a:graphic>
      </p:graphicFrame>
      <p:pic>
        <p:nvPicPr>
          <p:cNvPr id="9" name="Bildobjekt 8">
            <a:extLst>
              <a:ext uri="{FF2B5EF4-FFF2-40B4-BE49-F238E27FC236}">
                <a16:creationId xmlns:a16="http://schemas.microsoft.com/office/drawing/2014/main" id="{2E51454A-23D0-4503-937C-DE66D8A7BD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668742E-9286-4EAF-9AD9-D18E782A3141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654654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ktangel 54">
            <a:extLst>
              <a:ext uri="{FF2B5EF4-FFF2-40B4-BE49-F238E27FC236}">
                <a16:creationId xmlns:a16="http://schemas.microsoft.com/office/drawing/2014/main" id="{8EEA752B-BE81-44EF-8224-9EB9925A7881}"/>
              </a:ext>
            </a:extLst>
          </p:cNvPr>
          <p:cNvSpPr/>
          <p:nvPr/>
        </p:nvSpPr>
        <p:spPr>
          <a:xfrm>
            <a:off x="-387927" y="-166255"/>
            <a:ext cx="20975782" cy="16632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4" name="Platshållare för bild 43">
            <a:extLst>
              <a:ext uri="{FF2B5EF4-FFF2-40B4-BE49-F238E27FC236}">
                <a16:creationId xmlns:a16="http://schemas.microsoft.com/office/drawing/2014/main" id="{EE2F00F8-80FE-4E8C-BF60-3D965AC7ED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674" y="3031451"/>
            <a:ext cx="3177748" cy="4765675"/>
          </a:xfrm>
        </p:spPr>
      </p:pic>
      <p:pic>
        <p:nvPicPr>
          <p:cNvPr id="46" name="Platshållare för bild 45">
            <a:extLst>
              <a:ext uri="{FF2B5EF4-FFF2-40B4-BE49-F238E27FC236}">
                <a16:creationId xmlns:a16="http://schemas.microsoft.com/office/drawing/2014/main" id="{C1BB027B-A323-49F7-932B-F77D5503B2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7749" y="3031451"/>
            <a:ext cx="3177748" cy="4765675"/>
          </a:xfrm>
        </p:spPr>
      </p:pic>
      <p:pic>
        <p:nvPicPr>
          <p:cNvPr id="36" name="Platshållare för bild 35">
            <a:extLst>
              <a:ext uri="{FF2B5EF4-FFF2-40B4-BE49-F238E27FC236}">
                <a16:creationId xmlns:a16="http://schemas.microsoft.com/office/drawing/2014/main" id="{9A7F0238-9BE3-4F4D-9095-D106BA3988D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493" y="3031451"/>
            <a:ext cx="3177748" cy="4765675"/>
          </a:xfrm>
        </p:spPr>
      </p:pic>
      <p:pic>
        <p:nvPicPr>
          <p:cNvPr id="48" name="Platshållare för bild 47">
            <a:extLst>
              <a:ext uri="{FF2B5EF4-FFF2-40B4-BE49-F238E27FC236}">
                <a16:creationId xmlns:a16="http://schemas.microsoft.com/office/drawing/2014/main" id="{AFA2A301-EE9E-488C-BE02-F06163A38A4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4146" y="3031451"/>
            <a:ext cx="3177748" cy="4765675"/>
          </a:xfr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E8F5F827-BC5D-4A08-A5A5-2B9115240ABE}"/>
              </a:ext>
            </a:extLst>
          </p:cNvPr>
          <p:cNvSpPr/>
          <p:nvPr/>
        </p:nvSpPr>
        <p:spPr>
          <a:xfrm>
            <a:off x="1988819" y="397185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Dynkollektioner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2020.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7" name="Platshållare för sidfot 1">
            <a:extLst>
              <a:ext uri="{FF2B5EF4-FFF2-40B4-BE49-F238E27FC236}">
                <a16:creationId xmlns:a16="http://schemas.microsoft.com/office/drawing/2014/main" id="{8D1228F8-B56E-4F50-B0F9-FFA78A7D521A}"/>
              </a:ext>
            </a:extLst>
          </p:cNvPr>
          <p:cNvSpPr txBox="1">
            <a:spLocks/>
          </p:cNvSpPr>
          <p:nvPr/>
        </p:nvSpPr>
        <p:spPr>
          <a:xfrm>
            <a:off x="1187747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Classic, Ädelsten, 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7" name="Platshållare för bild 56">
            <a:extLst>
              <a:ext uri="{FF2B5EF4-FFF2-40B4-BE49-F238E27FC236}">
                <a16:creationId xmlns:a16="http://schemas.microsoft.com/office/drawing/2014/main" id="{6934D2FA-B591-4FA2-A168-34E94F687D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4770466" y="5971308"/>
            <a:ext cx="3977640" cy="3657600"/>
          </a:xfrm>
        </p:spPr>
      </p:sp>
      <p:sp>
        <p:nvSpPr>
          <p:cNvPr id="59" name="Rectangle 13">
            <a:extLst>
              <a:ext uri="{FF2B5EF4-FFF2-40B4-BE49-F238E27FC236}">
                <a16:creationId xmlns:a16="http://schemas.microsoft.com/office/drawing/2014/main" id="{369B9452-440C-4A01-8B95-843ECF68BDDE}"/>
              </a:ext>
            </a:extLst>
          </p:cNvPr>
          <p:cNvSpPr/>
          <p:nvPr/>
        </p:nvSpPr>
        <p:spPr>
          <a:xfrm>
            <a:off x="1226024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Kinna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0" name="Platshållare för sidfot 1">
            <a:extLst>
              <a:ext uri="{FF2B5EF4-FFF2-40B4-BE49-F238E27FC236}">
                <a16:creationId xmlns:a16="http://schemas.microsoft.com/office/drawing/2014/main" id="{C587079A-0D1C-4A66-83AE-6E6DF452E20C}"/>
              </a:ext>
            </a:extLst>
          </p:cNvPr>
          <p:cNvSpPr txBox="1">
            <a:spLocks/>
          </p:cNvSpPr>
          <p:nvPr/>
        </p:nvSpPr>
        <p:spPr>
          <a:xfrm>
            <a:off x="4542006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Classic, Ädelsten, 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ED0824DA-D227-4742-A28A-122251C4547F}"/>
              </a:ext>
            </a:extLst>
          </p:cNvPr>
          <p:cNvSpPr/>
          <p:nvPr/>
        </p:nvSpPr>
        <p:spPr>
          <a:xfrm>
            <a:off x="4580283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Ekeby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2" name="Platshållare för sidfot 1">
            <a:extLst>
              <a:ext uri="{FF2B5EF4-FFF2-40B4-BE49-F238E27FC236}">
                <a16:creationId xmlns:a16="http://schemas.microsoft.com/office/drawing/2014/main" id="{756B6B13-8245-4B63-8D70-1EDB8F09FFFC}"/>
              </a:ext>
            </a:extLst>
          </p:cNvPr>
          <p:cNvSpPr txBox="1">
            <a:spLocks/>
          </p:cNvSpPr>
          <p:nvPr/>
        </p:nvSpPr>
        <p:spPr>
          <a:xfrm>
            <a:off x="7962145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Ädelsten, 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82EC80B1-9B8B-4C1B-8B36-A8F06886407B}"/>
              </a:ext>
            </a:extLst>
          </p:cNvPr>
          <p:cNvSpPr/>
          <p:nvPr/>
        </p:nvSpPr>
        <p:spPr>
          <a:xfrm>
            <a:off x="8000422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Ronneby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ny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4" name="Platshållare för sidfot 1">
            <a:extLst>
              <a:ext uri="{FF2B5EF4-FFF2-40B4-BE49-F238E27FC236}">
                <a16:creationId xmlns:a16="http://schemas.microsoft.com/office/drawing/2014/main" id="{4EED6DBA-B232-4415-9302-3B58F17AFAE4}"/>
              </a:ext>
            </a:extLst>
          </p:cNvPr>
          <p:cNvSpPr txBox="1">
            <a:spLocks/>
          </p:cNvSpPr>
          <p:nvPr/>
        </p:nvSpPr>
        <p:spPr>
          <a:xfrm>
            <a:off x="11404622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Rectangle 13">
            <a:extLst>
              <a:ext uri="{FF2B5EF4-FFF2-40B4-BE49-F238E27FC236}">
                <a16:creationId xmlns:a16="http://schemas.microsoft.com/office/drawing/2014/main" id="{933980AA-CFFB-4596-901B-8F4C6A61D1C4}"/>
              </a:ext>
            </a:extLst>
          </p:cNvPr>
          <p:cNvSpPr/>
          <p:nvPr/>
        </p:nvSpPr>
        <p:spPr>
          <a:xfrm>
            <a:off x="11442899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Avignon (2019)*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6" name="Platshållare för sidfot 1">
            <a:extLst>
              <a:ext uri="{FF2B5EF4-FFF2-40B4-BE49-F238E27FC236}">
                <a16:creationId xmlns:a16="http://schemas.microsoft.com/office/drawing/2014/main" id="{0735BCE1-9C58-4E30-9FBB-7233AE49A4C3}"/>
              </a:ext>
            </a:extLst>
          </p:cNvPr>
          <p:cNvSpPr txBox="1">
            <a:spLocks/>
          </p:cNvSpPr>
          <p:nvPr/>
        </p:nvSpPr>
        <p:spPr>
          <a:xfrm>
            <a:off x="14764146" y="825637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id="{1200300D-2424-4787-9318-C3CFBE7458F3}"/>
              </a:ext>
            </a:extLst>
          </p:cNvPr>
          <p:cNvSpPr/>
          <p:nvPr/>
        </p:nvSpPr>
        <p:spPr>
          <a:xfrm>
            <a:off x="14802423" y="779712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Kiel (2019)*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40" name="Platshållare för bild 35">
            <a:extLst>
              <a:ext uri="{FF2B5EF4-FFF2-40B4-BE49-F238E27FC236}">
                <a16:creationId xmlns:a16="http://schemas.microsoft.com/office/drawing/2014/main" id="{8374B4CA-755F-49E7-837A-A223DC7804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774" y="3031450"/>
            <a:ext cx="3177748" cy="47656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pic>
      <p:sp>
        <p:nvSpPr>
          <p:cNvPr id="45" name="Rectangle 7">
            <a:extLst>
              <a:ext uri="{FF2B5EF4-FFF2-40B4-BE49-F238E27FC236}">
                <a16:creationId xmlns:a16="http://schemas.microsoft.com/office/drawing/2014/main" id="{97DEE8B3-B0DA-4B07-A731-47F228AE65A1}"/>
              </a:ext>
            </a:extLst>
          </p:cNvPr>
          <p:cNvSpPr/>
          <p:nvPr/>
        </p:nvSpPr>
        <p:spPr>
          <a:xfrm>
            <a:off x="3881199" y="2139679"/>
            <a:ext cx="10058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Textilklädslar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87D6FAF2-93E1-458D-B0C9-6C94619C0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9628" y="-124691"/>
            <a:ext cx="17928923" cy="11970327"/>
          </a:xfr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1490CFB9-A5AE-4237-B386-B07F7A09975B}"/>
              </a:ext>
            </a:extLst>
          </p:cNvPr>
          <p:cNvSpPr/>
          <p:nvPr/>
        </p:nvSpPr>
        <p:spPr>
          <a:xfrm>
            <a:off x="1379620" y="1324237"/>
            <a:ext cx="7577526" cy="472646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F3C5D460-6060-4729-87C6-67D7F6B3AD5C}"/>
              </a:ext>
            </a:extLst>
          </p:cNvPr>
          <p:cNvCxnSpPr>
            <a:cxnSpLocks/>
          </p:cNvCxnSpPr>
          <p:nvPr/>
        </p:nvCxnSpPr>
        <p:spPr>
          <a:xfrm>
            <a:off x="2501380" y="4090733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7">
            <a:extLst>
              <a:ext uri="{FF2B5EF4-FFF2-40B4-BE49-F238E27FC236}">
                <a16:creationId xmlns:a16="http://schemas.microsoft.com/office/drawing/2014/main" id="{B0BC5A7D-C2E8-4CE1-991F-45977257A99D}"/>
              </a:ext>
            </a:extLst>
          </p:cNvPr>
          <p:cNvSpPr/>
          <p:nvPr/>
        </p:nvSpPr>
        <p:spPr>
          <a:xfrm>
            <a:off x="2387167" y="2568227"/>
            <a:ext cx="10058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Classic-serien 2012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24D9A759-AC08-4CA1-9EB7-689D5262FDBC}"/>
              </a:ext>
            </a:extLst>
          </p:cNvPr>
          <p:cNvSpPr txBox="1">
            <a:spLocks/>
          </p:cNvSpPr>
          <p:nvPr/>
        </p:nvSpPr>
        <p:spPr>
          <a:xfrm>
            <a:off x="2501380" y="4124169"/>
            <a:ext cx="8199977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470, 520, 560, 590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24283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ktangel 57">
            <a:extLst>
              <a:ext uri="{FF2B5EF4-FFF2-40B4-BE49-F238E27FC236}">
                <a16:creationId xmlns:a16="http://schemas.microsoft.com/office/drawing/2014/main" id="{E7FE1797-6285-41FA-8470-1967F03E1E41}"/>
              </a:ext>
            </a:extLst>
          </p:cNvPr>
          <p:cNvSpPr/>
          <p:nvPr/>
        </p:nvSpPr>
        <p:spPr>
          <a:xfrm>
            <a:off x="-235527" y="6262688"/>
            <a:ext cx="20975782" cy="16632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8EEA752B-BE81-44EF-8224-9EB9925A7881}"/>
              </a:ext>
            </a:extLst>
          </p:cNvPr>
          <p:cNvSpPr/>
          <p:nvPr/>
        </p:nvSpPr>
        <p:spPr>
          <a:xfrm>
            <a:off x="-387927" y="-166255"/>
            <a:ext cx="20975782" cy="16632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0" name="Platshållare för bild 49">
            <a:extLst>
              <a:ext uri="{FF2B5EF4-FFF2-40B4-BE49-F238E27FC236}">
                <a16:creationId xmlns:a16="http://schemas.microsoft.com/office/drawing/2014/main" id="{2D73C109-DE3D-41DA-9B4D-1882744B474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004" y="3103562"/>
            <a:ext cx="3177748" cy="4765675"/>
          </a:xfrm>
        </p:spPr>
      </p:pic>
      <p:pic>
        <p:nvPicPr>
          <p:cNvPr id="52" name="Platshållare för bild 51">
            <a:extLst>
              <a:ext uri="{FF2B5EF4-FFF2-40B4-BE49-F238E27FC236}">
                <a16:creationId xmlns:a16="http://schemas.microsoft.com/office/drawing/2014/main" id="{924AD277-F2BC-46DF-9098-56E6F1A3DA1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907" y="3103562"/>
            <a:ext cx="3177748" cy="4765675"/>
          </a:xfrm>
        </p:spPr>
      </p:pic>
      <p:pic>
        <p:nvPicPr>
          <p:cNvPr id="54" name="Platshållare för bild 53">
            <a:extLst>
              <a:ext uri="{FF2B5EF4-FFF2-40B4-BE49-F238E27FC236}">
                <a16:creationId xmlns:a16="http://schemas.microsoft.com/office/drawing/2014/main" id="{C9237597-A78D-445E-B20F-028E525A5E6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4565" y="3103562"/>
            <a:ext cx="3177748" cy="4765675"/>
          </a:xfr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E8F5F827-BC5D-4A08-A5A5-2B9115240ABE}"/>
              </a:ext>
            </a:extLst>
          </p:cNvPr>
          <p:cNvSpPr/>
          <p:nvPr/>
        </p:nvSpPr>
        <p:spPr>
          <a:xfrm>
            <a:off x="1988819" y="397185"/>
            <a:ext cx="10058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Dynkollektioner</a:t>
            </a:r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2020.</a:t>
            </a:r>
            <a:endParaRPr lang="en-US" sz="16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57" name="Platshållare för bild 56">
            <a:extLst>
              <a:ext uri="{FF2B5EF4-FFF2-40B4-BE49-F238E27FC236}">
                <a16:creationId xmlns:a16="http://schemas.microsoft.com/office/drawing/2014/main" id="{6934D2FA-B591-4FA2-A168-34E94F687DE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4770466" y="5971308"/>
            <a:ext cx="3977640" cy="3657600"/>
          </a:xfrm>
        </p:spPr>
      </p:sp>
      <p:sp>
        <p:nvSpPr>
          <p:cNvPr id="68" name="Rectangle 7">
            <a:extLst>
              <a:ext uri="{FF2B5EF4-FFF2-40B4-BE49-F238E27FC236}">
                <a16:creationId xmlns:a16="http://schemas.microsoft.com/office/drawing/2014/main" id="{9750619D-F2A7-4622-A3F4-0E56397D5A87}"/>
              </a:ext>
            </a:extLst>
          </p:cNvPr>
          <p:cNvSpPr/>
          <p:nvPr/>
        </p:nvSpPr>
        <p:spPr>
          <a:xfrm>
            <a:off x="3881199" y="2139679"/>
            <a:ext cx="100584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Skinnklädslar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69" name="Platshållare för sidfot 1">
            <a:extLst>
              <a:ext uri="{FF2B5EF4-FFF2-40B4-BE49-F238E27FC236}">
                <a16:creationId xmlns:a16="http://schemas.microsoft.com/office/drawing/2014/main" id="{F84F69DA-8236-4FED-9718-722342AFA810}"/>
              </a:ext>
            </a:extLst>
          </p:cNvPr>
          <p:cNvSpPr txBox="1">
            <a:spLocks/>
          </p:cNvSpPr>
          <p:nvPr/>
        </p:nvSpPr>
        <p:spPr>
          <a:xfrm>
            <a:off x="3516361" y="842673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 (pristillägg),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0" name="Rectangle 13">
            <a:extLst>
              <a:ext uri="{FF2B5EF4-FFF2-40B4-BE49-F238E27FC236}">
                <a16:creationId xmlns:a16="http://schemas.microsoft.com/office/drawing/2014/main" id="{69E49E42-C9C7-4E6C-B47E-9F4AE7A838D5}"/>
              </a:ext>
            </a:extLst>
          </p:cNvPr>
          <p:cNvSpPr/>
          <p:nvPr/>
        </p:nvSpPr>
        <p:spPr>
          <a:xfrm>
            <a:off x="3554638" y="7967484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Aspen (2019)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71" name="Platshållare för sidfot 1">
            <a:extLst>
              <a:ext uri="{FF2B5EF4-FFF2-40B4-BE49-F238E27FC236}">
                <a16:creationId xmlns:a16="http://schemas.microsoft.com/office/drawing/2014/main" id="{362643AE-FBE6-4E5A-87E1-300D0831BFDF}"/>
              </a:ext>
            </a:extLst>
          </p:cNvPr>
          <p:cNvSpPr txBox="1">
            <a:spLocks/>
          </p:cNvSpPr>
          <p:nvPr/>
        </p:nvSpPr>
        <p:spPr>
          <a:xfrm>
            <a:off x="6873017" y="8385207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 (pristillägg),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2" name="Rectangle 13">
            <a:extLst>
              <a:ext uri="{FF2B5EF4-FFF2-40B4-BE49-F238E27FC236}">
                <a16:creationId xmlns:a16="http://schemas.microsoft.com/office/drawing/2014/main" id="{DBDEE5D9-B388-4CDE-A6AC-F328BCC87676}"/>
              </a:ext>
            </a:extLst>
          </p:cNvPr>
          <p:cNvSpPr/>
          <p:nvPr/>
        </p:nvSpPr>
        <p:spPr>
          <a:xfrm>
            <a:off x="6911294" y="7925956"/>
            <a:ext cx="3713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Onsala</a:t>
            </a:r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 (2019)</a:t>
            </a:r>
            <a:endParaRPr lang="en-US" sz="32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73" name="Platshållare för sidfot 1">
            <a:extLst>
              <a:ext uri="{FF2B5EF4-FFF2-40B4-BE49-F238E27FC236}">
                <a16:creationId xmlns:a16="http://schemas.microsoft.com/office/drawing/2014/main" id="{5944CAAB-489D-457B-B3A2-C5CC38CFBE04}"/>
              </a:ext>
            </a:extLst>
          </p:cNvPr>
          <p:cNvSpPr txBox="1">
            <a:spLocks/>
          </p:cNvSpPr>
          <p:nvPr/>
        </p:nvSpPr>
        <p:spPr>
          <a:xfrm>
            <a:off x="10233313" y="8426735"/>
            <a:ext cx="3264374" cy="905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solidFill>
                  <a:schemeClr val="bg1"/>
                </a:solidFill>
              </a:rPr>
              <a:t>Royal, Hacienda, Crown (pristillägg), Imperial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4" name="Rectangle 13">
            <a:extLst>
              <a:ext uri="{FF2B5EF4-FFF2-40B4-BE49-F238E27FC236}">
                <a16:creationId xmlns:a16="http://schemas.microsoft.com/office/drawing/2014/main" id="{9689EDD5-15C2-4C2E-84DD-E7D954AA1E3E}"/>
              </a:ext>
            </a:extLst>
          </p:cNvPr>
          <p:cNvSpPr/>
          <p:nvPr/>
        </p:nvSpPr>
        <p:spPr>
          <a:xfrm>
            <a:off x="10271589" y="7967484"/>
            <a:ext cx="5306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Halmstad </a:t>
            </a:r>
            <a:r>
              <a:rPr lang="en-US" sz="2000" b="1" dirty="0">
                <a:solidFill>
                  <a:schemeClr val="bg1"/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t>(Orlando 2019)</a:t>
            </a:r>
            <a:endParaRPr lang="en-US" sz="2000" b="1" dirty="0">
              <a:solidFill>
                <a:schemeClr val="bg1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7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B90F436-3B98-4CC6-ADBD-56B2393F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www.websitename.com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998FA8B-7894-4EA2-B843-2A2FBE66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51</a:t>
            </a:fld>
            <a:endParaRPr lang="en-US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6ABFD07-6110-4D2A-95CF-01B89B379F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36F6431-F498-4F32-8304-789FACE01F58}"/>
              </a:ext>
            </a:extLst>
          </p:cNvPr>
          <p:cNvSpPr/>
          <p:nvPr/>
        </p:nvSpPr>
        <p:spPr>
          <a:xfrm>
            <a:off x="4822006" y="3242141"/>
            <a:ext cx="10058401" cy="308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Tack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6000" b="1" spc="300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för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spc="300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er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 </a:t>
            </a:r>
            <a:r>
              <a:rPr lang="en-US" sz="6000" b="1" spc="300" dirty="0" err="1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uppmärksamhet</a:t>
            </a:r>
            <a:r>
              <a:rPr lang="en-US" sz="6000" b="1" spc="300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!</a:t>
            </a:r>
            <a:endParaRPr lang="en-US" sz="1600" b="1" spc="300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6DB19D-767D-469E-8164-0A55701EB2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0716C4D4-8808-4A4F-A271-5FCB4101A389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8291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87D6FAF2-93E1-458D-B0C9-6C94619C0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5764" y="-118841"/>
            <a:ext cx="16940326" cy="11299231"/>
          </a:xfr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F3C5D460-6060-4729-87C6-67D7F6B3AD5C}"/>
              </a:ext>
            </a:extLst>
          </p:cNvPr>
          <p:cNvCxnSpPr>
            <a:cxnSpLocks/>
          </p:cNvCxnSpPr>
          <p:nvPr/>
        </p:nvCxnSpPr>
        <p:spPr>
          <a:xfrm>
            <a:off x="741473" y="8909111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7">
            <a:extLst>
              <a:ext uri="{FF2B5EF4-FFF2-40B4-BE49-F238E27FC236}">
                <a16:creationId xmlns:a16="http://schemas.microsoft.com/office/drawing/2014/main" id="{B0BC5A7D-C2E8-4CE1-991F-45977257A99D}"/>
              </a:ext>
            </a:extLst>
          </p:cNvPr>
          <p:cNvSpPr/>
          <p:nvPr/>
        </p:nvSpPr>
        <p:spPr>
          <a:xfrm>
            <a:off x="627260" y="6564029"/>
            <a:ext cx="100584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Classic-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serien 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idag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24D9A759-AC08-4CA1-9EB7-689D5262FDBC}"/>
              </a:ext>
            </a:extLst>
          </p:cNvPr>
          <p:cNvSpPr txBox="1">
            <a:spLocks/>
          </p:cNvSpPr>
          <p:nvPr/>
        </p:nvSpPr>
        <p:spPr>
          <a:xfrm>
            <a:off x="627260" y="9240022"/>
            <a:ext cx="8199977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/>
              <a:t>470, 520, 560, 600, </a:t>
            </a:r>
            <a:br>
              <a:rPr lang="sv-SE" sz="2000" dirty="0"/>
            </a:br>
            <a:r>
              <a:rPr lang="sv-SE" sz="2000" dirty="0"/>
              <a:t>630, 660, 780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5477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87D6FAF2-93E1-458D-B0C9-6C94619C0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7772958" cy="13329719"/>
          </a:xfr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94C4E8DB-A4B7-4F55-8855-E90F87A19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8BC5E4C9-7BDF-4568-BB86-CA7200D173FE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0BC5A7D-C2E8-4CE1-991F-45977257A99D}"/>
              </a:ext>
            </a:extLst>
          </p:cNvPr>
          <p:cNvSpPr/>
          <p:nvPr/>
        </p:nvSpPr>
        <p:spPr>
          <a:xfrm>
            <a:off x="1009586" y="8362687"/>
            <a:ext cx="10058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Imperial</a:t>
            </a:r>
          </a:p>
          <a:p>
            <a:r>
              <a:rPr lang="en-US" sz="6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87631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 descr="En bild som visar himmel, utomhus, väg, bil&#10;&#10;Automatiskt genererad beskrivning">
            <a:extLst>
              <a:ext uri="{FF2B5EF4-FFF2-40B4-BE49-F238E27FC236}">
                <a16:creationId xmlns:a16="http://schemas.microsoft.com/office/drawing/2014/main" id="{CB9BDCAF-3CCB-4036-A329-979DE19B61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116800" cy="10972800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BF8C9FD-6DCB-45B2-9EBF-0A0E261F16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DB598932-A183-48E3-982D-88B98C219FCA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A13CFBF-FED9-41CC-882E-763F89C80923}"/>
              </a:ext>
            </a:extLst>
          </p:cNvPr>
          <p:cNvSpPr/>
          <p:nvPr/>
        </p:nvSpPr>
        <p:spPr>
          <a:xfrm>
            <a:off x="1762296" y="1693526"/>
            <a:ext cx="10058401" cy="1164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latin typeface="Proxima Nova" panose="02000506030000020004" pitchFamily="50" charset="0"/>
                <a:ea typeface="Roboto Condensed Light" panose="02000000000000000000" pitchFamily="2" charset="0"/>
              </a:rPr>
              <a:t>Imperial </a:t>
            </a:r>
            <a:r>
              <a:rPr lang="en-US" sz="6000" b="1" dirty="0" err="1">
                <a:latin typeface="Proxima Nova" panose="02000506030000020004" pitchFamily="50" charset="0"/>
                <a:ea typeface="Roboto Condensed Light" panose="02000000000000000000" pitchFamily="2" charset="0"/>
              </a:rPr>
              <a:t>idag</a:t>
            </a:r>
            <a:endParaRPr lang="en-US" sz="1600" b="1" dirty="0"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10" name="Platshållare för sidfot 1">
            <a:extLst>
              <a:ext uri="{FF2B5EF4-FFF2-40B4-BE49-F238E27FC236}">
                <a16:creationId xmlns:a16="http://schemas.microsoft.com/office/drawing/2014/main" id="{0DCFAE7A-557F-426F-9B1B-6BE329661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2296" y="2968409"/>
            <a:ext cx="6789420" cy="584200"/>
          </a:xfrm>
        </p:spPr>
        <p:txBody>
          <a:bodyPr/>
          <a:lstStyle/>
          <a:p>
            <a:pPr algn="l"/>
            <a:r>
              <a:rPr lang="sv-SE" sz="2000" dirty="0">
                <a:solidFill>
                  <a:schemeClr val="tx1"/>
                </a:solidFill>
              </a:rPr>
              <a:t>560, 600, 630, 740, 780, 880, 1000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CCB64601-8C4A-469B-ABD6-CE00606A9D8B}"/>
              </a:ext>
            </a:extLst>
          </p:cNvPr>
          <p:cNvCxnSpPr>
            <a:cxnSpLocks/>
          </p:cNvCxnSpPr>
          <p:nvPr/>
        </p:nvCxnSpPr>
        <p:spPr>
          <a:xfrm>
            <a:off x="1837368" y="2968409"/>
            <a:ext cx="10185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41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4EE4EFD-7703-4CD0-85AF-FCFBF6B1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24A95-05C1-4CD5-A1C1-BD3EB71AABA9}" type="slidenum">
              <a:rPr lang="en-US" smtClean="0"/>
              <a:t>9</a:t>
            </a:fld>
            <a:endParaRPr lang="en-US"/>
          </a:p>
        </p:txBody>
      </p:sp>
      <p:pic>
        <p:nvPicPr>
          <p:cNvPr id="9" name="Platshållare för bild 8" descr="En bild som visar inomhus, skåp, vägg, golv&#10;&#10;Automatiskt genererad beskrivning">
            <a:extLst>
              <a:ext uri="{FF2B5EF4-FFF2-40B4-BE49-F238E27FC236}">
                <a16:creationId xmlns:a16="http://schemas.microsoft.com/office/drawing/2014/main" id="{22EC92B6-1432-43E8-985E-5EAD672ED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1665" y="1828800"/>
            <a:ext cx="4552950" cy="73152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AD0D3D-E628-4659-A2AA-E73F70AFA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27" y="1828483"/>
            <a:ext cx="4554107" cy="7315834"/>
          </a:xfrm>
          <a:prstGeom prst="rect">
            <a:avLst/>
          </a:prstGeom>
        </p:spPr>
      </p:pic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0E700351-01CC-4DAC-977B-4B06958DCF36}"/>
              </a:ext>
            </a:extLst>
          </p:cNvPr>
          <p:cNvCxnSpPr>
            <a:cxnSpLocks/>
          </p:cNvCxnSpPr>
          <p:nvPr/>
        </p:nvCxnSpPr>
        <p:spPr>
          <a:xfrm>
            <a:off x="17476725" y="4851329"/>
            <a:ext cx="10185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>
            <a:extLst>
              <a:ext uri="{FF2B5EF4-FFF2-40B4-BE49-F238E27FC236}">
                <a16:creationId xmlns:a16="http://schemas.microsoft.com/office/drawing/2014/main" id="{3ADFA4B8-317A-4EE8-8CA7-91E3B677D8C4}"/>
              </a:ext>
            </a:extLst>
          </p:cNvPr>
          <p:cNvSpPr/>
          <p:nvPr/>
        </p:nvSpPr>
        <p:spPr>
          <a:xfrm>
            <a:off x="13241150" y="3115292"/>
            <a:ext cx="53509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Barnkammar-</a:t>
            </a:r>
            <a:b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</a:br>
            <a:r>
              <a:rPr lang="sv-SE" sz="44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vagnar</a:t>
            </a:r>
            <a:endParaRPr lang="en-US" sz="4400" b="1" dirty="0">
              <a:solidFill>
                <a:schemeClr val="bg2"/>
              </a:solidFill>
              <a:latin typeface="Proxima Nova" panose="02000506030000020004" pitchFamily="50" charset="0"/>
              <a:ea typeface="Roboto Condensed Light" panose="02000000000000000000" pitchFamily="2" charset="0"/>
            </a:endParaRPr>
          </a:p>
        </p:txBody>
      </p:sp>
      <p:sp>
        <p:nvSpPr>
          <p:cNvPr id="22" name="Platshållare för sidfot 1">
            <a:extLst>
              <a:ext uri="{FF2B5EF4-FFF2-40B4-BE49-F238E27FC236}">
                <a16:creationId xmlns:a16="http://schemas.microsoft.com/office/drawing/2014/main" id="{8F4EB970-723B-48CE-BBAF-4E9E4FA90D73}"/>
              </a:ext>
            </a:extLst>
          </p:cNvPr>
          <p:cNvSpPr txBox="1">
            <a:spLocks/>
          </p:cNvSpPr>
          <p:nvPr/>
        </p:nvSpPr>
        <p:spPr>
          <a:xfrm>
            <a:off x="11802654" y="6623359"/>
            <a:ext cx="67894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492301" rtl="0" eaLnBrk="1" latinLnBrk="0" hangingPunct="1">
              <a:defRPr sz="1600" kern="1200">
                <a:solidFill>
                  <a:schemeClr val="bg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746150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230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451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846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3075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76902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2305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9203" algn="l" defTabSz="1492301" rtl="0" eaLnBrk="1" latinLnBrk="0" hangingPunct="1">
              <a:defRPr sz="29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Classic 560 GLE, 600 GLE, 600 GDL, </a:t>
            </a:r>
          </a:p>
          <a:p>
            <a:r>
              <a:rPr lang="sv-SE" sz="2000" dirty="0"/>
              <a:t>630 GXL, 660 GDL/DGDL, 780 DGDL</a:t>
            </a:r>
          </a:p>
          <a:p>
            <a:endParaRPr lang="sv-SE" sz="2000" dirty="0"/>
          </a:p>
          <a:p>
            <a:r>
              <a:rPr lang="sv-SE" sz="2000" dirty="0"/>
              <a:t>Ametist 560 GLE, Safir 600 GLE</a:t>
            </a:r>
          </a:p>
          <a:p>
            <a:endParaRPr lang="sv-SE" sz="2000" dirty="0"/>
          </a:p>
          <a:p>
            <a:r>
              <a:rPr lang="sv-SE" sz="2000" dirty="0"/>
              <a:t>Royal 560 GLE, 600 GLE, 630 GLE,</a:t>
            </a:r>
          </a:p>
          <a:p>
            <a:r>
              <a:rPr lang="sv-SE" sz="2000" dirty="0"/>
              <a:t>E9-planlösningar, 740 DGDL, </a:t>
            </a:r>
          </a:p>
          <a:p>
            <a:r>
              <a:rPr lang="sv-SE" sz="2000" dirty="0"/>
              <a:t>780 BGXL, 880 B-TDL</a:t>
            </a:r>
          </a:p>
          <a:p>
            <a:endParaRPr lang="sv-SE" sz="2000" dirty="0"/>
          </a:p>
          <a:p>
            <a:r>
              <a:rPr lang="sv-SE" sz="2000" dirty="0"/>
              <a:t>Imperial E9-planlösningar, 880 BTDL</a:t>
            </a:r>
          </a:p>
          <a:p>
            <a:endParaRPr lang="en-US" sz="20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813646-422B-42CB-8211-CD32EC5DBC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421" y="1481244"/>
            <a:ext cx="11825070" cy="788734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BB47AB-CAEA-4353-902C-7380AC02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3415" y="10084656"/>
            <a:ext cx="1982539" cy="434047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E517E6-09BB-4433-A65D-1BE6C6E50E58}"/>
              </a:ext>
            </a:extLst>
          </p:cNvPr>
          <p:cNvSpPr/>
          <p:nvPr/>
        </p:nvSpPr>
        <p:spPr>
          <a:xfrm>
            <a:off x="18198443" y="9824222"/>
            <a:ext cx="1432008" cy="80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bg2"/>
                </a:solidFill>
                <a:latin typeface="Proxima Nova" panose="02000506030000020004" pitchFamily="50" charset="0"/>
                <a:ea typeface="Roboto Condensed Light" panose="02000000000000000000" pitchFamily="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53084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passat 1">
      <a:dk1>
        <a:sysClr val="windowText" lastClr="000000"/>
      </a:dk1>
      <a:lt1>
        <a:sysClr val="window" lastClr="FFFFFF"/>
      </a:lt1>
      <a:dk2>
        <a:srgbClr val="2B2E36"/>
      </a:dk2>
      <a:lt2>
        <a:srgbClr val="F2F6F7"/>
      </a:lt2>
      <a:accent1>
        <a:srgbClr val="9E3D3A"/>
      </a:accent1>
      <a:accent2>
        <a:srgbClr val="684870"/>
      </a:accent2>
      <a:accent3>
        <a:srgbClr val="AB8940"/>
      </a:accent3>
      <a:accent4>
        <a:srgbClr val="158743"/>
      </a:accent4>
      <a:accent5>
        <a:srgbClr val="2FAC66"/>
      </a:accent5>
      <a:accent6>
        <a:srgbClr val="5D8A91"/>
      </a:accent6>
      <a:hlink>
        <a:srgbClr val="9E3D3A"/>
      </a:hlink>
      <a:folHlink>
        <a:srgbClr val="9E3D3A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TM03457485[[fn=Nät]]</Template>
  <TotalTime>4019</TotalTime>
  <Words>1519</Words>
  <Application>Microsoft Office PowerPoint</Application>
  <PresentationFormat>Anpassad</PresentationFormat>
  <Paragraphs>672</Paragraphs>
  <Slides>51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51</vt:i4>
      </vt:variant>
    </vt:vector>
  </HeadingPairs>
  <TitlesOfParts>
    <vt:vector size="58" baseType="lpstr">
      <vt:lpstr>Calibri Light</vt:lpstr>
      <vt:lpstr>Roboto Condensed Light</vt:lpstr>
      <vt:lpstr>Calibri</vt:lpstr>
      <vt:lpstr>Roboto</vt:lpstr>
      <vt:lpstr>Arial</vt:lpstr>
      <vt:lpstr>Proxima Nova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SimpleSmart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Hamilton</dc:creator>
  <cp:lastModifiedBy>Pontus Enghed</cp:lastModifiedBy>
  <cp:revision>818</cp:revision>
  <dcterms:created xsi:type="dcterms:W3CDTF">2016-01-14T06:05:40Z</dcterms:created>
  <dcterms:modified xsi:type="dcterms:W3CDTF">2019-06-14T08:02:24Z</dcterms:modified>
</cp:coreProperties>
</file>